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785" r:id="rId1"/>
  </p:sldMasterIdLst>
  <p:notesMasterIdLst>
    <p:notesMasterId r:id="rId13"/>
  </p:notesMasterIdLst>
  <p:sldIdLst>
    <p:sldId id="256" r:id="rId2"/>
    <p:sldId id="290" r:id="rId3"/>
    <p:sldId id="274" r:id="rId4"/>
    <p:sldId id="307" r:id="rId5"/>
    <p:sldId id="291" r:id="rId6"/>
    <p:sldId id="308" r:id="rId7"/>
    <p:sldId id="305" r:id="rId8"/>
    <p:sldId id="306" r:id="rId9"/>
    <p:sldId id="309" r:id="rId10"/>
    <p:sldId id="304" r:id="rId11"/>
    <p:sldId id="288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00101"/>
    <a:srgbClr val="FFAE42"/>
    <a:srgbClr val="3F557D"/>
    <a:srgbClr val="324463"/>
    <a:srgbClr val="3A5077"/>
    <a:srgbClr val="334667"/>
    <a:srgbClr val="243147"/>
    <a:srgbClr val="16165D"/>
    <a:srgbClr val="FFD419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6026" autoAdjust="0"/>
    <p:restoredTop sz="95501" autoAdjust="0"/>
  </p:normalViewPr>
  <p:slideViewPr>
    <p:cSldViewPr>
      <p:cViewPr varScale="1">
        <p:scale>
          <a:sx n="162" d="100"/>
          <a:sy n="162" d="100"/>
        </p:scale>
        <p:origin x="1662" y="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607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fld id="{D78F614B-9257-4793-8645-8C0F092FD42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53965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8F614B-9257-4793-8645-8C0F092FD425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31074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8F614B-9257-4793-8645-8C0F092FD425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12869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85800"/>
            <a:ext cx="2019300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85800"/>
            <a:ext cx="5905500" cy="5105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981200"/>
            <a:ext cx="39243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981200"/>
            <a:ext cx="39243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22" descr="altova"/>
          <p:cNvPicPr>
            <a:picLocks noChangeAspect="1" noChangeArrowheads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358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1"/>
          <p:cNvSpPr txBox="1"/>
          <p:nvPr/>
        </p:nvSpPr>
        <p:spPr>
          <a:xfrm>
            <a:off x="4051300" y="6273800"/>
            <a:ext cx="887413" cy="368300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eaLnBrk="0" hangingPunct="0">
              <a:defRPr/>
            </a:pPr>
            <a:endParaRPr lang="en-US" dirty="0">
              <a:cs typeface="+mn-cs"/>
            </a:endParaRPr>
          </a:p>
        </p:txBody>
      </p:sp>
      <p:sp>
        <p:nvSpPr>
          <p:cNvPr id="123910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981200"/>
            <a:ext cx="8001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0998" tIns="40499" rIns="80998" bIns="4049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err="1"/>
              <a:t>Hier</a:t>
            </a:r>
            <a:r>
              <a:rPr lang="en-US" dirty="0"/>
              <a:t> </a:t>
            </a:r>
            <a:r>
              <a:rPr lang="en-US" dirty="0" err="1"/>
              <a:t>klicken</a:t>
            </a:r>
            <a:r>
              <a:rPr lang="en-US" dirty="0"/>
              <a:t>, um Master-</a:t>
            </a:r>
            <a:r>
              <a:rPr lang="en-US" dirty="0" err="1"/>
              <a:t>Textformat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bearbeiten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Zweite</a:t>
            </a:r>
            <a:r>
              <a:rPr lang="en-US" dirty="0"/>
              <a:t> </a:t>
            </a:r>
            <a:r>
              <a:rPr lang="en-US" dirty="0" err="1"/>
              <a:t>Ebene</a:t>
            </a:r>
            <a:endParaRPr lang="en-US" dirty="0"/>
          </a:p>
          <a:p>
            <a:pPr lvl="2"/>
            <a:r>
              <a:rPr lang="en-US" dirty="0" err="1"/>
              <a:t>Dritte</a:t>
            </a:r>
            <a:r>
              <a:rPr lang="en-US" dirty="0"/>
              <a:t> </a:t>
            </a:r>
            <a:r>
              <a:rPr lang="en-US" dirty="0" err="1"/>
              <a:t>Ebene</a:t>
            </a:r>
            <a:endParaRPr lang="en-US" dirty="0"/>
          </a:p>
          <a:p>
            <a:pPr lvl="3"/>
            <a:r>
              <a:rPr lang="en-US" dirty="0" err="1"/>
              <a:t>Vierte</a:t>
            </a:r>
            <a:r>
              <a:rPr lang="en-US" dirty="0"/>
              <a:t> </a:t>
            </a:r>
            <a:r>
              <a:rPr lang="en-US" dirty="0" err="1"/>
              <a:t>Ebene</a:t>
            </a:r>
            <a:endParaRPr lang="en-US" dirty="0"/>
          </a:p>
          <a:p>
            <a:pPr lvl="4"/>
            <a:r>
              <a:rPr lang="en-US" dirty="0" err="1"/>
              <a:t>Fünfte</a:t>
            </a:r>
            <a:r>
              <a:rPr lang="en-US" dirty="0"/>
              <a:t> </a:t>
            </a:r>
            <a:r>
              <a:rPr lang="en-US" dirty="0" err="1"/>
              <a:t>Ebene</a:t>
            </a:r>
            <a:endParaRPr lang="en-US" dirty="0"/>
          </a:p>
        </p:txBody>
      </p:sp>
      <p:sp>
        <p:nvSpPr>
          <p:cNvPr id="123911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85800"/>
            <a:ext cx="7086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0998" tIns="40499" rIns="80998" bIns="4049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Hier klicken, um Master-Titelformat zu bearbeiten.</a:t>
            </a:r>
          </a:p>
        </p:txBody>
      </p:sp>
      <p:sp>
        <p:nvSpPr>
          <p:cNvPr id="8" name="Rectangle 23"/>
          <p:cNvSpPr>
            <a:spLocks noChangeArrowheads="1"/>
          </p:cNvSpPr>
          <p:nvPr userDrawn="1"/>
        </p:nvSpPr>
        <p:spPr bwMode="auto">
          <a:xfrm>
            <a:off x="6629400" y="6642100"/>
            <a:ext cx="2500045" cy="203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r" eaLnBrk="0" hangingPunct="0">
              <a:defRPr/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cs typeface="+mn-cs"/>
              </a:rPr>
              <a:t>© Altova, Inc. &amp; Altova GmbH.  All Rights Reserved. 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ransition>
    <p:wipe dir="r"/>
  </p:transition>
  <p:txStyles>
    <p:titleStyle>
      <a:lvl1pPr algn="l" defTabSz="809625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202426"/>
          </a:solidFill>
          <a:latin typeface="+mj-lt"/>
          <a:ea typeface="+mj-ea"/>
          <a:cs typeface="+mj-cs"/>
        </a:defRPr>
      </a:lvl1pPr>
      <a:lvl2pPr algn="l" defTabSz="809625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202426"/>
          </a:solidFill>
          <a:latin typeface="Arial" charset="0"/>
          <a:cs typeface="Arial" charset="0"/>
        </a:defRPr>
      </a:lvl2pPr>
      <a:lvl3pPr algn="l" defTabSz="809625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202426"/>
          </a:solidFill>
          <a:latin typeface="Arial" charset="0"/>
          <a:cs typeface="Arial" charset="0"/>
        </a:defRPr>
      </a:lvl3pPr>
      <a:lvl4pPr algn="l" defTabSz="809625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202426"/>
          </a:solidFill>
          <a:latin typeface="Arial" charset="0"/>
          <a:cs typeface="Arial" charset="0"/>
        </a:defRPr>
      </a:lvl4pPr>
      <a:lvl5pPr algn="l" defTabSz="809625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202426"/>
          </a:solidFill>
          <a:latin typeface="Arial" charset="0"/>
          <a:cs typeface="Arial" charset="0"/>
        </a:defRPr>
      </a:lvl5pPr>
      <a:lvl6pPr marL="457200" algn="l" defTabSz="809625" rtl="0" fontAlgn="base">
        <a:spcBef>
          <a:spcPct val="0"/>
        </a:spcBef>
        <a:spcAft>
          <a:spcPct val="0"/>
        </a:spcAft>
        <a:defRPr sz="2000" b="1">
          <a:solidFill>
            <a:srgbClr val="202426"/>
          </a:solidFill>
          <a:latin typeface="Arial" charset="0"/>
          <a:cs typeface="Arial" charset="0"/>
        </a:defRPr>
      </a:lvl6pPr>
      <a:lvl7pPr marL="914400" algn="l" defTabSz="809625" rtl="0" fontAlgn="base">
        <a:spcBef>
          <a:spcPct val="0"/>
        </a:spcBef>
        <a:spcAft>
          <a:spcPct val="0"/>
        </a:spcAft>
        <a:defRPr sz="2000" b="1">
          <a:solidFill>
            <a:srgbClr val="202426"/>
          </a:solidFill>
          <a:latin typeface="Arial" charset="0"/>
          <a:cs typeface="Arial" charset="0"/>
        </a:defRPr>
      </a:lvl7pPr>
      <a:lvl8pPr marL="1371600" algn="l" defTabSz="809625" rtl="0" fontAlgn="base">
        <a:spcBef>
          <a:spcPct val="0"/>
        </a:spcBef>
        <a:spcAft>
          <a:spcPct val="0"/>
        </a:spcAft>
        <a:defRPr sz="2000" b="1">
          <a:solidFill>
            <a:srgbClr val="202426"/>
          </a:solidFill>
          <a:latin typeface="Arial" charset="0"/>
          <a:cs typeface="Arial" charset="0"/>
        </a:defRPr>
      </a:lvl8pPr>
      <a:lvl9pPr marL="1828800" algn="l" defTabSz="809625" rtl="0" fontAlgn="base">
        <a:spcBef>
          <a:spcPct val="0"/>
        </a:spcBef>
        <a:spcAft>
          <a:spcPct val="0"/>
        </a:spcAft>
        <a:defRPr sz="2000" b="1">
          <a:solidFill>
            <a:srgbClr val="202426"/>
          </a:solidFill>
          <a:latin typeface="Arial" charset="0"/>
          <a:cs typeface="Arial" charset="0"/>
        </a:defRPr>
      </a:lvl9pPr>
    </p:titleStyle>
    <p:bodyStyle>
      <a:lvl1pPr marL="303213" indent="-303213" algn="l" defTabSz="809625" rtl="0" eaLnBrk="0" fontAlgn="base" hangingPunct="0">
        <a:spcBef>
          <a:spcPct val="50000"/>
        </a:spcBef>
        <a:spcAft>
          <a:spcPct val="0"/>
        </a:spcAft>
        <a:buClr>
          <a:srgbClr val="CC0000"/>
        </a:buClr>
        <a:buSzPct val="85000"/>
        <a:buFont typeface="Arial Narrow" pitchFamily="34" charset="0"/>
        <a:buBlip>
          <a:blip r:embed="rId14"/>
        </a:buBlip>
        <a:defRPr>
          <a:solidFill>
            <a:srgbClr val="202426"/>
          </a:solidFill>
          <a:latin typeface="+mn-lt"/>
          <a:ea typeface="+mn-ea"/>
          <a:cs typeface="+mn-cs"/>
        </a:defRPr>
      </a:lvl1pPr>
      <a:lvl2pPr marL="658813" indent="-254000" algn="l" defTabSz="809625" rtl="0" eaLnBrk="0" fontAlgn="base" hangingPunct="0">
        <a:lnSpc>
          <a:spcPct val="110000"/>
        </a:lnSpc>
        <a:spcBef>
          <a:spcPts val="1200"/>
        </a:spcBef>
        <a:spcAft>
          <a:spcPts val="300"/>
        </a:spcAft>
        <a:buClr>
          <a:srgbClr val="BE0E30"/>
        </a:buClr>
        <a:buSzPct val="60000"/>
        <a:buFont typeface="Wingdings" pitchFamily="2" charset="2"/>
        <a:buBlip>
          <a:blip r:embed="rId14"/>
        </a:buBlip>
        <a:defRPr sz="1600">
          <a:solidFill>
            <a:srgbClr val="202426"/>
          </a:solidFill>
          <a:latin typeface="+mn-lt"/>
          <a:cs typeface="+mn-cs"/>
        </a:defRPr>
      </a:lvl2pPr>
      <a:lvl3pPr marL="1012825" indent="-203200" algn="l" defTabSz="809625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Font typeface="Arial" charset="0"/>
        <a:buChar char="-"/>
        <a:defRPr sz="1400">
          <a:solidFill>
            <a:srgbClr val="202426"/>
          </a:solidFill>
          <a:latin typeface="+mn-lt"/>
          <a:cs typeface="+mn-cs"/>
        </a:defRPr>
      </a:lvl3pPr>
      <a:lvl4pPr marL="1417638" indent="-203200" algn="l" defTabSz="809625" rtl="0" eaLnBrk="0" fontAlgn="base" hangingPunct="0">
        <a:spcBef>
          <a:spcPct val="20000"/>
        </a:spcBef>
        <a:spcAft>
          <a:spcPct val="0"/>
        </a:spcAft>
        <a:defRPr sz="1200">
          <a:solidFill>
            <a:srgbClr val="202426"/>
          </a:solidFill>
          <a:latin typeface="+mn-lt"/>
          <a:cs typeface="+mn-cs"/>
        </a:defRPr>
      </a:lvl4pPr>
      <a:lvl5pPr marL="1822450" indent="-203200" algn="l" defTabSz="809625" rtl="0" eaLnBrk="0" fontAlgn="base" hangingPunct="0">
        <a:spcBef>
          <a:spcPct val="20000"/>
        </a:spcBef>
        <a:spcAft>
          <a:spcPct val="0"/>
        </a:spcAft>
        <a:defRPr sz="1000">
          <a:solidFill>
            <a:srgbClr val="202426"/>
          </a:solidFill>
          <a:latin typeface="+mn-lt"/>
          <a:cs typeface="+mn-cs"/>
        </a:defRPr>
      </a:lvl5pPr>
      <a:lvl6pPr marL="2279650" indent="-203200" algn="l" defTabSz="809625" rtl="0" fontAlgn="base">
        <a:spcBef>
          <a:spcPct val="20000"/>
        </a:spcBef>
        <a:spcAft>
          <a:spcPct val="0"/>
        </a:spcAft>
        <a:defRPr sz="1000">
          <a:solidFill>
            <a:srgbClr val="202426"/>
          </a:solidFill>
          <a:latin typeface="+mn-lt"/>
          <a:cs typeface="+mn-cs"/>
        </a:defRPr>
      </a:lvl6pPr>
      <a:lvl7pPr marL="2736850" indent="-203200" algn="l" defTabSz="809625" rtl="0" fontAlgn="base">
        <a:spcBef>
          <a:spcPct val="20000"/>
        </a:spcBef>
        <a:spcAft>
          <a:spcPct val="0"/>
        </a:spcAft>
        <a:defRPr sz="1000">
          <a:solidFill>
            <a:srgbClr val="202426"/>
          </a:solidFill>
          <a:latin typeface="+mn-lt"/>
          <a:cs typeface="+mn-cs"/>
        </a:defRPr>
      </a:lvl7pPr>
      <a:lvl8pPr marL="3194050" indent="-203200" algn="l" defTabSz="809625" rtl="0" fontAlgn="base">
        <a:spcBef>
          <a:spcPct val="20000"/>
        </a:spcBef>
        <a:spcAft>
          <a:spcPct val="0"/>
        </a:spcAft>
        <a:defRPr sz="1000">
          <a:solidFill>
            <a:srgbClr val="202426"/>
          </a:solidFill>
          <a:latin typeface="+mn-lt"/>
          <a:cs typeface="+mn-cs"/>
        </a:defRPr>
      </a:lvl8pPr>
      <a:lvl9pPr marL="3651250" indent="-203200" algn="l" defTabSz="809625" rtl="0" fontAlgn="base">
        <a:spcBef>
          <a:spcPct val="20000"/>
        </a:spcBef>
        <a:spcAft>
          <a:spcPct val="0"/>
        </a:spcAft>
        <a:defRPr sz="1000">
          <a:solidFill>
            <a:srgbClr val="202426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3" name="Text Box 4"/>
          <p:cNvSpPr txBox="1">
            <a:spLocks noChangeArrowheads="1"/>
          </p:cNvSpPr>
          <p:nvPr/>
        </p:nvSpPr>
        <p:spPr bwMode="auto">
          <a:xfrm>
            <a:off x="228600" y="581561"/>
            <a:ext cx="6061363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sz="4000" dirty="0">
                <a:latin typeface="Helvetica Neue Light"/>
                <a:cs typeface="Helvetica Neue Light"/>
              </a:rPr>
              <a:t>Altova </a:t>
            </a:r>
          </a:p>
          <a:p>
            <a:pPr eaLnBrk="0" hangingPunct="0"/>
            <a:r>
              <a:rPr lang="en-US" sz="4000" dirty="0">
                <a:latin typeface="Helvetica Neue Light"/>
                <a:cs typeface="Helvetica Neue Light"/>
              </a:rPr>
              <a:t>Product Line </a:t>
            </a:r>
          </a:p>
          <a:p>
            <a:pPr eaLnBrk="0" hangingPunct="0"/>
            <a:r>
              <a:rPr lang="en-US" sz="4000" dirty="0">
                <a:latin typeface="Helvetica Neue Light"/>
                <a:cs typeface="Helvetica Neue Light"/>
              </a:rPr>
              <a:t>Overview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FC3145-805D-4B86-9168-247BA48541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931809"/>
            <a:ext cx="9144000" cy="1935591"/>
          </a:xfrm>
          <a:prstGeom prst="rect">
            <a:avLst/>
          </a:prstGeom>
        </p:spPr>
      </p:pic>
    </p:spTree>
  </p:cSld>
  <p:clrMapOvr>
    <a:masterClrMapping/>
  </p:clrMapOvr>
  <p:transition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MobileTogether">
            <a:extLst>
              <a:ext uri="{FF2B5EF4-FFF2-40B4-BE49-F238E27FC236}">
                <a16:creationId xmlns:a16="http://schemas.microsoft.com/office/drawing/2014/main" id="{EC7C982B-448B-4414-93C7-A1C73EC0AC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4962525"/>
            <a:ext cx="5486400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2">
            <a:extLst>
              <a:ext uri="{FF2B5EF4-FFF2-40B4-BE49-F238E27FC236}">
                <a16:creationId xmlns:a16="http://schemas.microsoft.com/office/drawing/2014/main" id="{C72A1723-0420-46B3-88A0-1EF990E34B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1126241"/>
            <a:ext cx="7086600" cy="609600"/>
          </a:xfrm>
        </p:spPr>
        <p:txBody>
          <a:bodyPr/>
          <a:lstStyle/>
          <a:p>
            <a:r>
              <a:rPr lang="en-US" sz="2400" dirty="0"/>
              <a:t>MobileTogether Overview</a:t>
            </a:r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061BB5DF-E6ED-4F8B-B4F5-CB91B52FAE9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5029200" y="670187"/>
            <a:ext cx="2857500" cy="666750"/>
          </a:xfrm>
        </p:spPr>
      </p:pic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6B910CDD-2EB3-40FD-8325-83667F85B5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30908" y="2191895"/>
            <a:ext cx="8379691" cy="3810000"/>
          </a:xfrm>
        </p:spPr>
        <p:txBody>
          <a:bodyPr/>
          <a:lstStyle/>
          <a:p>
            <a:r>
              <a:rPr lang="en-US" sz="1800" dirty="0"/>
              <a:t>App development framework for all platforms</a:t>
            </a:r>
          </a:p>
          <a:p>
            <a:r>
              <a:rPr lang="en-US" sz="1800" dirty="0"/>
              <a:t>Native apps for iOS, Android, Windows, as well as any browser</a:t>
            </a:r>
          </a:p>
          <a:p>
            <a:r>
              <a:rPr lang="en-US" sz="1800" dirty="0"/>
              <a:t>Mobile &amp; desktop apps  </a:t>
            </a:r>
          </a:p>
          <a:p>
            <a:r>
              <a:rPr lang="en-US" sz="1800" dirty="0"/>
              <a:t>Create enterprise solutions and app store apps </a:t>
            </a:r>
          </a:p>
          <a:p>
            <a:r>
              <a:rPr lang="en-US" sz="1800" dirty="0"/>
              <a:t>Low-code, RMAD approach </a:t>
            </a:r>
          </a:p>
          <a:p>
            <a:r>
              <a:rPr lang="en-US" sz="1800" dirty="0"/>
              <a:t>Data-centric apps connect to a variety of back end data sources:</a:t>
            </a:r>
          </a:p>
          <a:p>
            <a:pPr lvl="1"/>
            <a:r>
              <a:rPr lang="en-US" sz="1200" dirty="0"/>
              <a:t>Databases, XML, JSON, HTML, SOAP &amp; REST  </a:t>
            </a:r>
          </a:p>
          <a:p>
            <a:r>
              <a:rPr lang="en-US" sz="1800" dirty="0"/>
              <a:t>Zero to live in under a week</a:t>
            </a:r>
          </a:p>
        </p:txBody>
      </p:sp>
    </p:spTree>
    <p:extLst>
      <p:ext uri="{BB962C8B-B14F-4D97-AF65-F5344CB8AC3E}">
        <p14:creationId xmlns:p14="http://schemas.microsoft.com/office/powerpoint/2010/main" val="30112941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AF53-5F87-4DE8-9608-7AFE2DEC4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838200"/>
            <a:ext cx="7086600" cy="609600"/>
          </a:xfrm>
        </p:spPr>
        <p:txBody>
          <a:bodyPr/>
          <a:lstStyle/>
          <a:p>
            <a:r>
              <a:rPr lang="en-US" dirty="0"/>
              <a:t>Other Altova products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810BBF42-5524-4F38-B4CC-2431D22E2A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2902" y="2635177"/>
            <a:ext cx="2857500" cy="66675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EC0BB47-F114-4E65-8D88-2E0C1210D6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816" y="5156054"/>
            <a:ext cx="2857500" cy="66675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9FFD0544-E9FB-44C1-A557-6B9217DEFB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2902" y="5250799"/>
            <a:ext cx="3333750" cy="66675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16CAD5B9-25C6-44D0-9C50-F06591BD70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9816" y="4311144"/>
            <a:ext cx="2857500" cy="66675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9D233B86-4326-442F-9300-30793DE3B9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52902" y="1607201"/>
            <a:ext cx="2857500" cy="666750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4197A0FB-61C9-412C-B142-143AE5A17F5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9816" y="6000964"/>
            <a:ext cx="2857500" cy="66675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ABCCDD34-C4AD-4BCF-86BB-EB95A5ECAC4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9816" y="3450070"/>
            <a:ext cx="2857500" cy="666750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C810B570-3CD4-4732-B731-01B036B24E6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9816" y="1727922"/>
            <a:ext cx="2857500" cy="66675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AA2C1042-A296-41CE-A1B3-FF9F423A10D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52902" y="4325286"/>
            <a:ext cx="3333750" cy="666750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D1FD254F-5BD6-4832-AA66-C88633A05A6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9816" y="2588996"/>
            <a:ext cx="2857500" cy="666750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A4BCB357-3863-40D7-9B15-F81BCD1741A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52902" y="3465945"/>
            <a:ext cx="3333750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135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XMLSpy is the world's best selling XML Editor">
            <a:extLst>
              <a:ext uri="{FF2B5EF4-FFF2-40B4-BE49-F238E27FC236}">
                <a16:creationId xmlns:a16="http://schemas.microsoft.com/office/drawing/2014/main" id="{595BF88F-CD5B-469E-A0BF-E696B04B3B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515" y="4900305"/>
            <a:ext cx="548640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111A058B-ADB2-4153-8190-99D6EE472F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119495"/>
            <a:ext cx="647065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0998" tIns="40499" rIns="80998" bIns="40499" numCol="1" anchor="ctr" anchorCtr="0" compatLnSpc="1">
            <a:prstTxWarp prst="textNoShape">
              <a:avLst/>
            </a:prstTxWarp>
          </a:bodyPr>
          <a:lstStyle>
            <a:lvl1pPr algn="l" defTabSz="809625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202426"/>
                </a:solidFill>
                <a:latin typeface="+mj-lt"/>
                <a:ea typeface="+mj-ea"/>
                <a:cs typeface="+mj-cs"/>
              </a:defRPr>
            </a:lvl1pPr>
            <a:lvl2pPr algn="l" defTabSz="809625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202426"/>
                </a:solidFill>
                <a:latin typeface="Arial" charset="0"/>
                <a:cs typeface="Arial" charset="0"/>
              </a:defRPr>
            </a:lvl2pPr>
            <a:lvl3pPr algn="l" defTabSz="809625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202426"/>
                </a:solidFill>
                <a:latin typeface="Arial" charset="0"/>
                <a:cs typeface="Arial" charset="0"/>
              </a:defRPr>
            </a:lvl3pPr>
            <a:lvl4pPr algn="l" defTabSz="809625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202426"/>
                </a:solidFill>
                <a:latin typeface="Arial" charset="0"/>
                <a:cs typeface="Arial" charset="0"/>
              </a:defRPr>
            </a:lvl4pPr>
            <a:lvl5pPr algn="l" defTabSz="809625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202426"/>
                </a:solidFill>
                <a:latin typeface="Arial" charset="0"/>
                <a:cs typeface="Arial" charset="0"/>
              </a:defRPr>
            </a:lvl5pPr>
            <a:lvl6pPr marL="457200" algn="l" defTabSz="809625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202426"/>
                </a:solidFill>
                <a:latin typeface="Arial" charset="0"/>
                <a:cs typeface="Arial" charset="0"/>
              </a:defRPr>
            </a:lvl6pPr>
            <a:lvl7pPr marL="914400" algn="l" defTabSz="809625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202426"/>
                </a:solidFill>
                <a:latin typeface="Arial" charset="0"/>
                <a:cs typeface="Arial" charset="0"/>
              </a:defRPr>
            </a:lvl7pPr>
            <a:lvl8pPr marL="1371600" algn="l" defTabSz="809625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202426"/>
                </a:solidFill>
                <a:latin typeface="Arial" charset="0"/>
                <a:cs typeface="Arial" charset="0"/>
              </a:defRPr>
            </a:lvl8pPr>
            <a:lvl9pPr marL="1828800" algn="l" defTabSz="809625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202426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2400" kern="0" dirty="0"/>
              <a:t>XMLSpy Overview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AA1CC1BD-9891-4397-B597-F362A6533F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828800"/>
            <a:ext cx="7969250" cy="488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0998" tIns="40499" rIns="80998" bIns="40499" numCol="1" anchor="t" anchorCtr="0" compatLnSpc="1">
            <a:prstTxWarp prst="textNoShape">
              <a:avLst/>
            </a:prstTxWarp>
          </a:bodyPr>
          <a:lstStyle>
            <a:lvl1pPr marL="303213" indent="-303213" algn="l" defTabSz="809625" rtl="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Arial Narrow" pitchFamily="34" charset="0"/>
              <a:buBlip>
                <a:blip r:embed="rId3"/>
              </a:buBlip>
              <a:defRPr>
                <a:solidFill>
                  <a:srgbClr val="202426"/>
                </a:solidFill>
                <a:latin typeface="+mn-lt"/>
                <a:ea typeface="+mn-ea"/>
                <a:cs typeface="+mn-cs"/>
              </a:defRPr>
            </a:lvl1pPr>
            <a:lvl2pPr marL="658813" indent="-254000" algn="l" defTabSz="809625" rtl="0" eaLnBrk="0" fontAlgn="base" hangingPunct="0">
              <a:lnSpc>
                <a:spcPct val="110000"/>
              </a:lnSpc>
              <a:spcBef>
                <a:spcPts val="1200"/>
              </a:spcBef>
              <a:spcAft>
                <a:spcPts val="300"/>
              </a:spcAft>
              <a:buClr>
                <a:srgbClr val="BE0E30"/>
              </a:buClr>
              <a:buSzPct val="60000"/>
              <a:buFont typeface="Wingdings" pitchFamily="2" charset="2"/>
              <a:buBlip>
                <a:blip r:embed="rId3"/>
              </a:buBlip>
              <a:defRPr sz="1600">
                <a:solidFill>
                  <a:srgbClr val="202426"/>
                </a:solidFill>
                <a:latin typeface="+mn-lt"/>
                <a:cs typeface="+mn-cs"/>
              </a:defRPr>
            </a:lvl2pPr>
            <a:lvl3pPr marL="1012825" indent="-203200" algn="l" defTabSz="809625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-"/>
              <a:defRPr sz="1400">
                <a:solidFill>
                  <a:srgbClr val="202426"/>
                </a:solidFill>
                <a:latin typeface="+mn-lt"/>
                <a:cs typeface="+mn-cs"/>
              </a:defRPr>
            </a:lvl3pPr>
            <a:lvl4pPr marL="1417638" indent="-203200" algn="l" defTabSz="809625" rtl="0" eaLnBrk="0" fontAlgn="base" hangingPunct="0">
              <a:spcBef>
                <a:spcPct val="20000"/>
              </a:spcBef>
              <a:spcAft>
                <a:spcPct val="0"/>
              </a:spcAft>
              <a:defRPr sz="1200">
                <a:solidFill>
                  <a:srgbClr val="202426"/>
                </a:solidFill>
                <a:latin typeface="+mn-lt"/>
                <a:cs typeface="+mn-cs"/>
              </a:defRPr>
            </a:lvl4pPr>
            <a:lvl5pPr marL="1822450" indent="-203200" algn="l" defTabSz="809625" rtl="0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rgbClr val="202426"/>
                </a:solidFill>
                <a:latin typeface="+mn-lt"/>
                <a:cs typeface="+mn-cs"/>
              </a:defRPr>
            </a:lvl5pPr>
            <a:lvl6pPr marL="2279650" indent="-203200" algn="l" defTabSz="809625" rtl="0" fontAlgn="base">
              <a:spcBef>
                <a:spcPct val="20000"/>
              </a:spcBef>
              <a:spcAft>
                <a:spcPct val="0"/>
              </a:spcAft>
              <a:defRPr sz="1000">
                <a:solidFill>
                  <a:srgbClr val="202426"/>
                </a:solidFill>
                <a:latin typeface="+mn-lt"/>
                <a:cs typeface="+mn-cs"/>
              </a:defRPr>
            </a:lvl6pPr>
            <a:lvl7pPr marL="2736850" indent="-203200" algn="l" defTabSz="809625" rtl="0" fontAlgn="base">
              <a:spcBef>
                <a:spcPct val="20000"/>
              </a:spcBef>
              <a:spcAft>
                <a:spcPct val="0"/>
              </a:spcAft>
              <a:defRPr sz="1000">
                <a:solidFill>
                  <a:srgbClr val="202426"/>
                </a:solidFill>
                <a:latin typeface="+mn-lt"/>
                <a:cs typeface="+mn-cs"/>
              </a:defRPr>
            </a:lvl7pPr>
            <a:lvl8pPr marL="3194050" indent="-203200" algn="l" defTabSz="809625" rtl="0" fontAlgn="base">
              <a:spcBef>
                <a:spcPct val="20000"/>
              </a:spcBef>
              <a:spcAft>
                <a:spcPct val="0"/>
              </a:spcAft>
              <a:defRPr sz="1000">
                <a:solidFill>
                  <a:srgbClr val="202426"/>
                </a:solidFill>
                <a:latin typeface="+mn-lt"/>
                <a:cs typeface="+mn-cs"/>
              </a:defRPr>
            </a:lvl8pPr>
            <a:lvl9pPr marL="3651250" indent="-203200" algn="l" defTabSz="809625" rtl="0" fontAlgn="base">
              <a:spcBef>
                <a:spcPct val="20000"/>
              </a:spcBef>
              <a:spcAft>
                <a:spcPct val="0"/>
              </a:spcAft>
              <a:defRPr sz="1000">
                <a:solidFill>
                  <a:srgbClr val="202426"/>
                </a:solidFill>
                <a:latin typeface="+mn-lt"/>
                <a:cs typeface="+mn-cs"/>
              </a:defRPr>
            </a:lvl9pPr>
          </a:lstStyle>
          <a:p>
            <a:r>
              <a:rPr lang="en-US" kern="0" dirty="0"/>
              <a:t>Advanced tools for working with JSON and XML technologies:</a:t>
            </a:r>
          </a:p>
          <a:p>
            <a:pPr lvl="1"/>
            <a:r>
              <a:rPr lang="en-US" kern="0" dirty="0"/>
              <a:t>JSON, JSON Schema, XML, XSD, XSLT, Path, XQuery, WSDL, SOAP, XQuery, XBRL, Avro, and more</a:t>
            </a:r>
          </a:p>
          <a:p>
            <a:r>
              <a:rPr lang="en-US" kern="0" dirty="0"/>
              <a:t>Graphical editors, file converters, code generation, debuggers, and more</a:t>
            </a:r>
          </a:p>
          <a:p>
            <a:r>
              <a:rPr lang="en-US" kern="0" dirty="0"/>
              <a:t>Comprehensive database integration</a:t>
            </a:r>
          </a:p>
          <a:p>
            <a:pPr lvl="1"/>
            <a:r>
              <a:rPr lang="en-US" kern="0" dirty="0"/>
              <a:t>Support for more than 15 of the most popular relational databases</a:t>
            </a:r>
          </a:p>
          <a:p>
            <a:r>
              <a:rPr lang="en-US" kern="0" dirty="0"/>
              <a:t>Optional Visual Studio</a:t>
            </a:r>
            <a:r>
              <a:rPr lang="en-US" kern="0" baseline="30000" dirty="0"/>
              <a:t>®</a:t>
            </a:r>
            <a:r>
              <a:rPr lang="en-US" kern="0" dirty="0"/>
              <a:t> .NET</a:t>
            </a:r>
            <a:br>
              <a:rPr lang="en-US" kern="0" dirty="0"/>
            </a:br>
            <a:r>
              <a:rPr lang="en-US" kern="0" dirty="0"/>
              <a:t>and Eclipse integration</a:t>
            </a:r>
          </a:p>
          <a:p>
            <a:pPr>
              <a:buFont typeface="Arial Narrow" pitchFamily="34" charset="0"/>
              <a:buNone/>
            </a:pPr>
            <a:endParaRPr lang="en-US" sz="1200" kern="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AB2EED-BB0E-471C-B0C8-3040F9BBFA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400" y="585787"/>
            <a:ext cx="3367770" cy="785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793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ata Mapping Tools">
            <a:extLst>
              <a:ext uri="{FF2B5EF4-FFF2-40B4-BE49-F238E27FC236}">
                <a16:creationId xmlns:a16="http://schemas.microsoft.com/office/drawing/2014/main" id="{1AAD9125-FFE3-4BC5-A592-7574C61C22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637" y="4853623"/>
            <a:ext cx="548640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2">
            <a:extLst>
              <a:ext uri="{FF2B5EF4-FFF2-40B4-BE49-F238E27FC236}">
                <a16:creationId xmlns:a16="http://schemas.microsoft.com/office/drawing/2014/main" id="{5D64F39C-7113-4371-A977-87CA7B8E26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85775" y="754063"/>
            <a:ext cx="6470650" cy="609600"/>
          </a:xfrm>
        </p:spPr>
        <p:txBody>
          <a:bodyPr/>
          <a:lstStyle/>
          <a:p>
            <a:r>
              <a:rPr lang="en-US" sz="2400" dirty="0"/>
              <a:t>MapForce Overview</a:t>
            </a: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9BA8AE91-91FE-4C69-ABE6-7DE3902C14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325" y="1541462"/>
            <a:ext cx="7661275" cy="493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0998" tIns="40499" rIns="80998" bIns="40499" numCol="1" anchor="t" anchorCtr="0" compatLnSpc="1">
            <a:prstTxWarp prst="textNoShape">
              <a:avLst/>
            </a:prstTxWarp>
          </a:bodyPr>
          <a:lstStyle>
            <a:lvl1pPr marL="303213" indent="-303213" algn="l" defTabSz="809625" rtl="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Arial Narrow" pitchFamily="34" charset="0"/>
              <a:buBlip>
                <a:blip r:embed="rId4"/>
              </a:buBlip>
              <a:defRPr>
                <a:solidFill>
                  <a:srgbClr val="202426"/>
                </a:solidFill>
                <a:latin typeface="+mn-lt"/>
                <a:ea typeface="+mn-ea"/>
                <a:cs typeface="+mn-cs"/>
              </a:defRPr>
            </a:lvl1pPr>
            <a:lvl2pPr marL="658813" indent="-254000" algn="l" defTabSz="809625" rtl="0" eaLnBrk="0" fontAlgn="base" hangingPunct="0">
              <a:lnSpc>
                <a:spcPct val="110000"/>
              </a:lnSpc>
              <a:spcBef>
                <a:spcPts val="1200"/>
              </a:spcBef>
              <a:spcAft>
                <a:spcPts val="300"/>
              </a:spcAft>
              <a:buClr>
                <a:srgbClr val="BE0E30"/>
              </a:buClr>
              <a:buSzPct val="60000"/>
              <a:buFont typeface="Wingdings" pitchFamily="2" charset="2"/>
              <a:buBlip>
                <a:blip r:embed="rId4"/>
              </a:buBlip>
              <a:defRPr sz="1600">
                <a:solidFill>
                  <a:srgbClr val="202426"/>
                </a:solidFill>
                <a:latin typeface="+mn-lt"/>
                <a:cs typeface="+mn-cs"/>
              </a:defRPr>
            </a:lvl2pPr>
            <a:lvl3pPr marL="1012825" indent="-203200" algn="l" defTabSz="809625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-"/>
              <a:defRPr sz="1400">
                <a:solidFill>
                  <a:srgbClr val="202426"/>
                </a:solidFill>
                <a:latin typeface="+mn-lt"/>
                <a:cs typeface="+mn-cs"/>
              </a:defRPr>
            </a:lvl3pPr>
            <a:lvl4pPr marL="1417638" indent="-203200" algn="l" defTabSz="809625" rtl="0" eaLnBrk="0" fontAlgn="base" hangingPunct="0">
              <a:spcBef>
                <a:spcPct val="20000"/>
              </a:spcBef>
              <a:spcAft>
                <a:spcPct val="0"/>
              </a:spcAft>
              <a:defRPr sz="1200">
                <a:solidFill>
                  <a:srgbClr val="202426"/>
                </a:solidFill>
                <a:latin typeface="+mn-lt"/>
                <a:cs typeface="+mn-cs"/>
              </a:defRPr>
            </a:lvl4pPr>
            <a:lvl5pPr marL="1822450" indent="-203200" algn="l" defTabSz="809625" rtl="0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rgbClr val="202426"/>
                </a:solidFill>
                <a:latin typeface="+mn-lt"/>
                <a:cs typeface="+mn-cs"/>
              </a:defRPr>
            </a:lvl5pPr>
            <a:lvl6pPr marL="2279650" indent="-203200" algn="l" defTabSz="809625" rtl="0" fontAlgn="base">
              <a:spcBef>
                <a:spcPct val="20000"/>
              </a:spcBef>
              <a:spcAft>
                <a:spcPct val="0"/>
              </a:spcAft>
              <a:defRPr sz="1000">
                <a:solidFill>
                  <a:srgbClr val="202426"/>
                </a:solidFill>
                <a:latin typeface="+mn-lt"/>
                <a:cs typeface="+mn-cs"/>
              </a:defRPr>
            </a:lvl6pPr>
            <a:lvl7pPr marL="2736850" indent="-203200" algn="l" defTabSz="809625" rtl="0" fontAlgn="base">
              <a:spcBef>
                <a:spcPct val="20000"/>
              </a:spcBef>
              <a:spcAft>
                <a:spcPct val="0"/>
              </a:spcAft>
              <a:defRPr sz="1000">
                <a:solidFill>
                  <a:srgbClr val="202426"/>
                </a:solidFill>
                <a:latin typeface="+mn-lt"/>
                <a:cs typeface="+mn-cs"/>
              </a:defRPr>
            </a:lvl7pPr>
            <a:lvl8pPr marL="3194050" indent="-203200" algn="l" defTabSz="809625" rtl="0" fontAlgn="base">
              <a:spcBef>
                <a:spcPct val="20000"/>
              </a:spcBef>
              <a:spcAft>
                <a:spcPct val="0"/>
              </a:spcAft>
              <a:defRPr sz="1000">
                <a:solidFill>
                  <a:srgbClr val="202426"/>
                </a:solidFill>
                <a:latin typeface="+mn-lt"/>
                <a:cs typeface="+mn-cs"/>
              </a:defRPr>
            </a:lvl8pPr>
            <a:lvl9pPr marL="3651250" indent="-203200" algn="l" defTabSz="809625" rtl="0" fontAlgn="base">
              <a:spcBef>
                <a:spcPct val="20000"/>
              </a:spcBef>
              <a:spcAft>
                <a:spcPct val="0"/>
              </a:spcAft>
              <a:defRPr sz="1000">
                <a:solidFill>
                  <a:srgbClr val="202426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ct val="15000"/>
              </a:spcBef>
              <a:spcAft>
                <a:spcPct val="15000"/>
              </a:spcAft>
            </a:pPr>
            <a:r>
              <a:rPr lang="en-US" kern="0" dirty="0"/>
              <a:t>Any-to-any data mapping and conversion of:</a:t>
            </a:r>
          </a:p>
          <a:p>
            <a:pPr lvl="1"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</a:pPr>
            <a:endParaRPr lang="en-US" kern="0" dirty="0"/>
          </a:p>
          <a:p>
            <a:pPr lvl="1"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</a:pPr>
            <a:endParaRPr lang="en-US" kern="0" dirty="0"/>
          </a:p>
          <a:p>
            <a:pPr lvl="1"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</a:pPr>
            <a:endParaRPr lang="en-US" kern="0" dirty="0"/>
          </a:p>
          <a:p>
            <a:pPr lvl="1"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</a:pPr>
            <a:endParaRPr lang="en-US" kern="0" dirty="0"/>
          </a:p>
          <a:p>
            <a:pPr lvl="1"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</a:pPr>
            <a:endParaRPr lang="en-US" kern="0" dirty="0"/>
          </a:p>
          <a:p>
            <a:pPr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</a:pPr>
            <a:endParaRPr lang="en-US" kern="0" dirty="0"/>
          </a:p>
          <a:p>
            <a:pPr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</a:pPr>
            <a:r>
              <a:rPr lang="en-US" kern="0" dirty="0"/>
              <a:t>Graphical, drag-and-drop data-mapping design</a:t>
            </a:r>
          </a:p>
          <a:p>
            <a:pPr lvl="1"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</a:pPr>
            <a:r>
              <a:rPr lang="en-US" kern="0" dirty="0"/>
              <a:t>Standard and user defined data processing functions</a:t>
            </a:r>
          </a:p>
          <a:p>
            <a:pPr lvl="1"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</a:pPr>
            <a:r>
              <a:rPr lang="en-US" kern="0" dirty="0"/>
              <a:t>Converts data instantly</a:t>
            </a:r>
          </a:p>
          <a:p>
            <a:pPr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</a:pPr>
            <a:r>
              <a:rPr lang="en-US" kern="0" dirty="0"/>
              <a:t>Automation options include high-performance MapForce Server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B90C47B-0104-422F-85EE-C1D9462D9B41}"/>
              </a:ext>
            </a:extLst>
          </p:cNvPr>
          <p:cNvSpPr/>
          <p:nvPr/>
        </p:nvSpPr>
        <p:spPr>
          <a:xfrm>
            <a:off x="5486400" y="1143000"/>
            <a:ext cx="762000" cy="343694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618C948-AE85-42C3-A932-0A6EAA7712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38800" y="576264"/>
            <a:ext cx="2857500" cy="6667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72BCAAA-7822-4686-8F59-1671B0E4E1E8}"/>
              </a:ext>
            </a:extLst>
          </p:cNvPr>
          <p:cNvSpPr txBox="1"/>
          <p:nvPr/>
        </p:nvSpPr>
        <p:spPr>
          <a:xfrm>
            <a:off x="339725" y="2004377"/>
            <a:ext cx="5908675" cy="1578894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628650" lvl="1" indent="-171450"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US" sz="1400" kern="0" dirty="0"/>
              <a:t>XML</a:t>
            </a:r>
          </a:p>
          <a:p>
            <a:pPr marL="628650" lvl="1" indent="-171450"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US" sz="1400" kern="0" dirty="0"/>
              <a:t>JSON</a:t>
            </a:r>
          </a:p>
          <a:p>
            <a:pPr marL="628650" lvl="1" indent="-171450"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US" sz="1400" kern="0" dirty="0"/>
              <a:t>Databases</a:t>
            </a:r>
          </a:p>
          <a:p>
            <a:pPr marL="628650" lvl="1" indent="-171450"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US" sz="1400" kern="0" dirty="0"/>
              <a:t>Text / flat files</a:t>
            </a:r>
          </a:p>
          <a:p>
            <a:pPr marL="628650" lvl="1" indent="-171450"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US" sz="1400" kern="0" dirty="0"/>
              <a:t>Excel</a:t>
            </a:r>
          </a:p>
          <a:p>
            <a:pPr marL="628650" lvl="1" indent="-171450"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US" sz="1400" kern="0" dirty="0"/>
              <a:t>EDI</a:t>
            </a:r>
          </a:p>
          <a:p>
            <a:pPr marL="628650" lvl="1" indent="-171450"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US" sz="1400" kern="0" dirty="0"/>
              <a:t>XBRL </a:t>
            </a:r>
          </a:p>
          <a:p>
            <a:pPr marL="628650" lvl="1" indent="-171450"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US" sz="1400" kern="0" dirty="0" err="1"/>
              <a:t>Protobuf</a:t>
            </a:r>
            <a:endParaRPr lang="en-US" sz="1400" kern="0" dirty="0"/>
          </a:p>
          <a:p>
            <a:pPr marL="628650" lvl="1" indent="-171450"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US" sz="1400" kern="0" dirty="0"/>
              <a:t>SOAP web services</a:t>
            </a:r>
          </a:p>
          <a:p>
            <a:pPr marL="628650" lvl="1" indent="-171450"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n-US" sz="1400" kern="0" dirty="0"/>
              <a:t>REST web services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074880"/>
      </p:ext>
    </p:extLst>
  </p:cSld>
  <p:clrMapOvr>
    <a:masterClrMapping/>
  </p:clrMapOvr>
  <p:transition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tyleVision">
            <a:extLst>
              <a:ext uri="{FF2B5EF4-FFF2-40B4-BE49-F238E27FC236}">
                <a16:creationId xmlns:a16="http://schemas.microsoft.com/office/drawing/2014/main" id="{9EFF006C-B71B-413B-9935-0974C23A2E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4803775"/>
            <a:ext cx="5486400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3F77CE9A-7300-459B-9991-8A41DF366E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4617" y="1039813"/>
            <a:ext cx="6353175" cy="609600"/>
          </a:xfrm>
        </p:spPr>
        <p:txBody>
          <a:bodyPr/>
          <a:lstStyle/>
          <a:p>
            <a:r>
              <a:rPr lang="en-US" sz="2400" dirty="0"/>
              <a:t>StyleVision Overview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A0D9E20C-5196-4693-8330-73062B060C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231" y="2071688"/>
            <a:ext cx="7864475" cy="381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0998" tIns="40499" rIns="80998" bIns="40499" numCol="1" anchor="t" anchorCtr="0" compatLnSpc="1">
            <a:prstTxWarp prst="textNoShape">
              <a:avLst/>
            </a:prstTxWarp>
          </a:bodyPr>
          <a:lstStyle>
            <a:lvl1pPr marL="303213" indent="-303213" algn="l" defTabSz="809625" rtl="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Arial Narrow" pitchFamily="34" charset="0"/>
              <a:buBlip>
                <a:blip r:embed="rId3"/>
              </a:buBlip>
              <a:defRPr>
                <a:solidFill>
                  <a:srgbClr val="202426"/>
                </a:solidFill>
                <a:latin typeface="+mn-lt"/>
                <a:ea typeface="+mn-ea"/>
                <a:cs typeface="+mn-cs"/>
              </a:defRPr>
            </a:lvl1pPr>
            <a:lvl2pPr marL="658813" indent="-254000" algn="l" defTabSz="809625" rtl="0" eaLnBrk="0" fontAlgn="base" hangingPunct="0">
              <a:lnSpc>
                <a:spcPct val="110000"/>
              </a:lnSpc>
              <a:spcBef>
                <a:spcPts val="1200"/>
              </a:spcBef>
              <a:spcAft>
                <a:spcPts val="300"/>
              </a:spcAft>
              <a:buClr>
                <a:srgbClr val="BE0E30"/>
              </a:buClr>
              <a:buSzPct val="60000"/>
              <a:buFont typeface="Wingdings" pitchFamily="2" charset="2"/>
              <a:buBlip>
                <a:blip r:embed="rId3"/>
              </a:buBlip>
              <a:defRPr sz="1600">
                <a:solidFill>
                  <a:srgbClr val="202426"/>
                </a:solidFill>
                <a:latin typeface="+mn-lt"/>
                <a:cs typeface="+mn-cs"/>
              </a:defRPr>
            </a:lvl2pPr>
            <a:lvl3pPr marL="1012825" indent="-203200" algn="l" defTabSz="809625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-"/>
              <a:defRPr sz="1400">
                <a:solidFill>
                  <a:srgbClr val="202426"/>
                </a:solidFill>
                <a:latin typeface="+mn-lt"/>
                <a:cs typeface="+mn-cs"/>
              </a:defRPr>
            </a:lvl3pPr>
            <a:lvl4pPr marL="1417638" indent="-203200" algn="l" defTabSz="809625" rtl="0" eaLnBrk="0" fontAlgn="base" hangingPunct="0">
              <a:spcBef>
                <a:spcPct val="20000"/>
              </a:spcBef>
              <a:spcAft>
                <a:spcPct val="0"/>
              </a:spcAft>
              <a:defRPr sz="1200">
                <a:solidFill>
                  <a:srgbClr val="202426"/>
                </a:solidFill>
                <a:latin typeface="+mn-lt"/>
                <a:cs typeface="+mn-cs"/>
              </a:defRPr>
            </a:lvl4pPr>
            <a:lvl5pPr marL="1822450" indent="-203200" algn="l" defTabSz="809625" rtl="0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rgbClr val="202426"/>
                </a:solidFill>
                <a:latin typeface="+mn-lt"/>
                <a:cs typeface="+mn-cs"/>
              </a:defRPr>
            </a:lvl5pPr>
            <a:lvl6pPr marL="2279650" indent="-203200" algn="l" defTabSz="809625" rtl="0" fontAlgn="base">
              <a:spcBef>
                <a:spcPct val="20000"/>
              </a:spcBef>
              <a:spcAft>
                <a:spcPct val="0"/>
              </a:spcAft>
              <a:defRPr sz="1000">
                <a:solidFill>
                  <a:srgbClr val="202426"/>
                </a:solidFill>
                <a:latin typeface="+mn-lt"/>
                <a:cs typeface="+mn-cs"/>
              </a:defRPr>
            </a:lvl6pPr>
            <a:lvl7pPr marL="2736850" indent="-203200" algn="l" defTabSz="809625" rtl="0" fontAlgn="base">
              <a:spcBef>
                <a:spcPct val="20000"/>
              </a:spcBef>
              <a:spcAft>
                <a:spcPct val="0"/>
              </a:spcAft>
              <a:defRPr sz="1000">
                <a:solidFill>
                  <a:srgbClr val="202426"/>
                </a:solidFill>
                <a:latin typeface="+mn-lt"/>
                <a:cs typeface="+mn-cs"/>
              </a:defRPr>
            </a:lvl7pPr>
            <a:lvl8pPr marL="3194050" indent="-203200" algn="l" defTabSz="809625" rtl="0" fontAlgn="base">
              <a:spcBef>
                <a:spcPct val="20000"/>
              </a:spcBef>
              <a:spcAft>
                <a:spcPct val="0"/>
              </a:spcAft>
              <a:defRPr sz="1000">
                <a:solidFill>
                  <a:srgbClr val="202426"/>
                </a:solidFill>
                <a:latin typeface="+mn-lt"/>
                <a:cs typeface="+mn-cs"/>
              </a:defRPr>
            </a:lvl8pPr>
            <a:lvl9pPr marL="3651250" indent="-203200" algn="l" defTabSz="809625" rtl="0" fontAlgn="base">
              <a:spcBef>
                <a:spcPct val="20000"/>
              </a:spcBef>
              <a:spcAft>
                <a:spcPct val="0"/>
              </a:spcAft>
              <a:defRPr sz="1000">
                <a:solidFill>
                  <a:srgbClr val="202426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1200"/>
              </a:spcBef>
              <a:spcAft>
                <a:spcPts val="300"/>
              </a:spcAft>
            </a:pPr>
            <a:r>
              <a:rPr lang="en-US" kern="0" dirty="0"/>
              <a:t>Drag-and-drop stylesheet designer</a:t>
            </a:r>
          </a:p>
          <a:p>
            <a:pPr lvl="1"/>
            <a:r>
              <a:rPr lang="en-US" kern="0" dirty="0"/>
              <a:t>XSLT 1.0/2.0 and XSL:FO stylesheet design</a:t>
            </a:r>
          </a:p>
          <a:p>
            <a:pPr>
              <a:spcBef>
                <a:spcPts val="1200"/>
              </a:spcBef>
              <a:spcAft>
                <a:spcPts val="300"/>
              </a:spcAft>
            </a:pPr>
            <a:r>
              <a:rPr lang="en-US" kern="0" dirty="0"/>
              <a:t>Transforms XML, XBRL, and database content into HTML, PDF, and Word/RTF</a:t>
            </a:r>
          </a:p>
          <a:p>
            <a:pPr>
              <a:spcBef>
                <a:spcPts val="1200"/>
              </a:spcBef>
              <a:spcAft>
                <a:spcPts val="300"/>
              </a:spcAft>
            </a:pPr>
            <a:r>
              <a:rPr lang="en-US" kern="0" dirty="0"/>
              <a:t>Single-source/multi-channel publishing</a:t>
            </a:r>
          </a:p>
          <a:p>
            <a:pPr lvl="1"/>
            <a:r>
              <a:rPr lang="en-US" kern="0" dirty="0"/>
              <a:t>HTML, PDF, e-forms and Word/RTF output all from the same stylesheet</a:t>
            </a:r>
          </a:p>
          <a:p>
            <a:pPr>
              <a:spcBef>
                <a:spcPts val="1200"/>
              </a:spcBef>
              <a:spcAft>
                <a:spcPts val="300"/>
              </a:spcAft>
            </a:pPr>
            <a:r>
              <a:rPr lang="en-US" kern="0" dirty="0"/>
              <a:t>Single-step database </a:t>
            </a:r>
          </a:p>
          <a:p>
            <a:pPr marL="355600" lvl="1" indent="0">
              <a:buNone/>
            </a:pPr>
            <a:r>
              <a:rPr lang="en-US" sz="1800" kern="0" dirty="0"/>
              <a:t>reporting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CC310F3-9C5C-4F05-93AD-0AAF1895E193}"/>
              </a:ext>
            </a:extLst>
          </p:cNvPr>
          <p:cNvSpPr/>
          <p:nvPr/>
        </p:nvSpPr>
        <p:spPr>
          <a:xfrm>
            <a:off x="5410200" y="1219200"/>
            <a:ext cx="685800" cy="268288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998785B-8CC0-4E57-B2E8-2EDF4FA03B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0206" y="617538"/>
            <a:ext cx="2857500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7745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UModel UML Modeling">
            <a:extLst>
              <a:ext uri="{FF2B5EF4-FFF2-40B4-BE49-F238E27FC236}">
                <a16:creationId xmlns:a16="http://schemas.microsoft.com/office/drawing/2014/main" id="{26D6B5B1-6CB1-43F2-BC8B-BFFD806FD5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4868760"/>
            <a:ext cx="5486400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Picture 1" descr="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3350" cy="13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3350" cy="13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3350" cy="13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3350" cy="13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3350" cy="13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3350" cy="13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3350" cy="13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3350" cy="13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3350" cy="13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3350" cy="13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3350" cy="13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3350" cy="13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 descr="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3350" cy="13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3350" cy="13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3" name="Picture 15" descr="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3350" cy="13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3350" cy="13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17" descr="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3350" cy="13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3350" cy="13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Rectangle 2">
            <a:extLst>
              <a:ext uri="{FF2B5EF4-FFF2-40B4-BE49-F238E27FC236}">
                <a16:creationId xmlns:a16="http://schemas.microsoft.com/office/drawing/2014/main" id="{020BD99C-B88F-46C1-A363-4CFE9B2295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95400"/>
            <a:ext cx="6470650" cy="609600"/>
          </a:xfrm>
          <a:noFill/>
          <a:ln/>
        </p:spPr>
        <p:txBody>
          <a:bodyPr/>
          <a:lstStyle/>
          <a:p>
            <a:r>
              <a:rPr lang="en-US" sz="2400" dirty="0"/>
              <a:t>UModel Overview</a:t>
            </a:r>
          </a:p>
        </p:txBody>
      </p:sp>
      <p:sp>
        <p:nvSpPr>
          <p:cNvPr id="31" name="Rectangle 3">
            <a:extLst>
              <a:ext uri="{FF2B5EF4-FFF2-40B4-BE49-F238E27FC236}">
                <a16:creationId xmlns:a16="http://schemas.microsoft.com/office/drawing/2014/main" id="{D59A58D4-E702-4318-B1B9-E02C9AD4DA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981200"/>
            <a:ext cx="7659687" cy="351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0998" tIns="40499" rIns="80998" bIns="40499" numCol="1" anchor="t" anchorCtr="0" compatLnSpc="1">
            <a:prstTxWarp prst="textNoShape">
              <a:avLst/>
            </a:prstTxWarp>
          </a:bodyPr>
          <a:lstStyle>
            <a:lvl1pPr marL="303213" indent="-303213" algn="l" defTabSz="809625" rtl="0" fontAlgn="base">
              <a:spcBef>
                <a:spcPct val="5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Arial Narrow" pitchFamily="34" charset="0"/>
              <a:buBlip>
                <a:blip r:embed="rId4"/>
              </a:buBlip>
              <a:defRPr>
                <a:solidFill>
                  <a:srgbClr val="202426"/>
                </a:solidFill>
                <a:latin typeface="+mn-lt"/>
                <a:ea typeface="+mn-ea"/>
                <a:cs typeface="+mn-cs"/>
              </a:defRPr>
            </a:lvl1pPr>
            <a:lvl2pPr marL="658813" indent="-254000" algn="l" defTabSz="809625" rtl="0" fontAlgn="base">
              <a:lnSpc>
                <a:spcPct val="110000"/>
              </a:lnSpc>
              <a:spcBef>
                <a:spcPts val="1200"/>
              </a:spcBef>
              <a:spcAft>
                <a:spcPts val="300"/>
              </a:spcAft>
              <a:buClr>
                <a:srgbClr val="BE0E30"/>
              </a:buClr>
              <a:buSzPct val="60000"/>
              <a:buFont typeface="Wingdings" pitchFamily="2" charset="2"/>
              <a:buBlip>
                <a:blip r:embed="rId4"/>
              </a:buBlip>
              <a:defRPr sz="1600">
                <a:solidFill>
                  <a:srgbClr val="202426"/>
                </a:solidFill>
                <a:latin typeface="+mn-lt"/>
                <a:cs typeface="+mn-cs"/>
              </a:defRPr>
            </a:lvl2pPr>
            <a:lvl3pPr marL="1012825" indent="-203200" algn="l" defTabSz="809625" rt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-"/>
              <a:defRPr sz="1400">
                <a:solidFill>
                  <a:srgbClr val="202426"/>
                </a:solidFill>
                <a:latin typeface="+mn-lt"/>
                <a:cs typeface="+mn-cs"/>
              </a:defRPr>
            </a:lvl3pPr>
            <a:lvl4pPr marL="1417638" indent="-203200" algn="l" defTabSz="809625" rtl="0" fontAlgn="base">
              <a:spcBef>
                <a:spcPct val="20000"/>
              </a:spcBef>
              <a:spcAft>
                <a:spcPct val="0"/>
              </a:spcAft>
              <a:defRPr sz="1200">
                <a:solidFill>
                  <a:srgbClr val="202426"/>
                </a:solidFill>
                <a:latin typeface="+mn-lt"/>
                <a:cs typeface="+mn-cs"/>
              </a:defRPr>
            </a:lvl4pPr>
            <a:lvl5pPr marL="1822450" indent="-203200" algn="l" defTabSz="809625" rtl="0" fontAlgn="base">
              <a:spcBef>
                <a:spcPct val="20000"/>
              </a:spcBef>
              <a:spcAft>
                <a:spcPct val="0"/>
              </a:spcAft>
              <a:defRPr sz="1000">
                <a:solidFill>
                  <a:srgbClr val="202426"/>
                </a:solidFill>
                <a:latin typeface="+mn-lt"/>
                <a:cs typeface="+mn-cs"/>
              </a:defRPr>
            </a:lvl5pPr>
            <a:lvl6pPr marL="2279650" indent="-203200" algn="l" defTabSz="809625" rtl="0" fontAlgn="base">
              <a:spcBef>
                <a:spcPct val="20000"/>
              </a:spcBef>
              <a:spcAft>
                <a:spcPct val="0"/>
              </a:spcAft>
              <a:defRPr sz="1000">
                <a:solidFill>
                  <a:srgbClr val="202426"/>
                </a:solidFill>
                <a:latin typeface="+mn-lt"/>
                <a:cs typeface="+mn-cs"/>
              </a:defRPr>
            </a:lvl6pPr>
            <a:lvl7pPr marL="2736850" indent="-203200" algn="l" defTabSz="809625" rtl="0" fontAlgn="base">
              <a:spcBef>
                <a:spcPct val="20000"/>
              </a:spcBef>
              <a:spcAft>
                <a:spcPct val="0"/>
              </a:spcAft>
              <a:defRPr sz="1000">
                <a:solidFill>
                  <a:srgbClr val="202426"/>
                </a:solidFill>
                <a:latin typeface="+mn-lt"/>
                <a:cs typeface="+mn-cs"/>
              </a:defRPr>
            </a:lvl7pPr>
            <a:lvl8pPr marL="3194050" indent="-203200" algn="l" defTabSz="809625" rtl="0" fontAlgn="base">
              <a:spcBef>
                <a:spcPct val="20000"/>
              </a:spcBef>
              <a:spcAft>
                <a:spcPct val="0"/>
              </a:spcAft>
              <a:defRPr sz="1000">
                <a:solidFill>
                  <a:srgbClr val="202426"/>
                </a:solidFill>
                <a:latin typeface="+mn-lt"/>
                <a:cs typeface="+mn-cs"/>
              </a:defRPr>
            </a:lvl8pPr>
            <a:lvl9pPr marL="3651250" indent="-203200" algn="l" defTabSz="809625" rtl="0" fontAlgn="base">
              <a:spcBef>
                <a:spcPct val="20000"/>
              </a:spcBef>
              <a:spcAft>
                <a:spcPct val="0"/>
              </a:spcAft>
              <a:defRPr sz="1000">
                <a:solidFill>
                  <a:srgbClr val="202426"/>
                </a:solidFill>
                <a:latin typeface="+mn-lt"/>
                <a:cs typeface="+mn-cs"/>
              </a:defRPr>
            </a:lvl9pPr>
          </a:lstStyle>
          <a:p>
            <a:pPr marL="303213" marR="0" lvl="0" indent="-303213" algn="l" defTabSz="80962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Arial Narrow" pitchFamily="34" charset="0"/>
              <a:buBlip>
                <a:blip r:embed="rId4"/>
              </a:buBlip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2024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UML software modeling tool </a:t>
            </a:r>
          </a:p>
          <a:p>
            <a:pPr marL="303213" marR="0" lvl="0" indent="-303213" algn="l" defTabSz="80962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Arial Narrow" pitchFamily="34" charset="0"/>
              <a:buBlip>
                <a:blip r:embed="rId4"/>
              </a:buBlip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2024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Supports all 14 UML 2.4 diagrams</a:t>
            </a:r>
          </a:p>
          <a:p>
            <a:pPr marL="303213" marR="0" lvl="0" indent="-303213" algn="l" defTabSz="80962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Arial Narrow" pitchFamily="34" charset="0"/>
              <a:buBlip>
                <a:blip r:embed="rId4"/>
              </a:buBlip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2024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Generates Java, C#, C++, and Visual Basic code from UML models</a:t>
            </a:r>
          </a:p>
          <a:p>
            <a:pPr marL="303213" marR="0" lvl="0" indent="-303213" algn="l" defTabSz="80962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Arial Narrow" pitchFamily="34" charset="0"/>
              <a:buBlip>
                <a:blip r:embed="rId4"/>
              </a:buBlip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2024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Reverse and round-trip engineering </a:t>
            </a:r>
          </a:p>
          <a:p>
            <a:pPr marL="303213" marR="0" lvl="0" indent="-303213" algn="l" defTabSz="80962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Arial Narrow" pitchFamily="34" charset="0"/>
              <a:buBlip>
                <a:blip r:embed="rId4"/>
              </a:buBlip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2024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Special tools for working with XSDs and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2024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databas</a:t>
            </a:r>
            <a:r>
              <a:rPr lang="en-US" kern="0" dirty="0">
                <a:latin typeface="Arial"/>
                <a:cs typeface="Arial"/>
              </a:rPr>
              <a:t>es and UML </a:t>
            </a:r>
          </a:p>
          <a:p>
            <a:pPr marL="303213" marR="0" lvl="0" indent="-303213" algn="l" defTabSz="80962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Arial Narrow" pitchFamily="34" charset="0"/>
              <a:buBlip>
                <a:blip r:embed="rId4"/>
              </a:buBlip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2024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Support for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2024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SysML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2024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and BPMN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E11CE42-CD52-4498-80C1-89EA56CD1EA2}"/>
              </a:ext>
            </a:extLst>
          </p:cNvPr>
          <p:cNvSpPr/>
          <p:nvPr/>
        </p:nvSpPr>
        <p:spPr>
          <a:xfrm>
            <a:off x="5943600" y="1219200"/>
            <a:ext cx="762000" cy="381000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ED5368-83B6-4082-9A49-A8D4BD8E75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91200" y="552450"/>
            <a:ext cx="2857500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861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iffDog">
            <a:extLst>
              <a:ext uri="{FF2B5EF4-FFF2-40B4-BE49-F238E27FC236}">
                <a16:creationId xmlns:a16="http://schemas.microsoft.com/office/drawing/2014/main" id="{F01813FE-E424-4B40-9832-10FD5EBFB2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3156" y="4724400"/>
            <a:ext cx="548640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15E8647A-43CF-422D-B75F-811A68FE41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550" y="1295400"/>
            <a:ext cx="6399213" cy="609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80998" tIns="40499" rIns="80998" bIns="40499" anchor="ctr"/>
          <a:lstStyle/>
          <a:p>
            <a:pPr defTabSz="809625" eaLnBrk="1" hangingPunct="1"/>
            <a:r>
              <a:rPr lang="en-US" sz="2400" b="1" dirty="0">
                <a:solidFill>
                  <a:srgbClr val="202426"/>
                </a:solidFill>
                <a:cs typeface="Arial" charset="0"/>
              </a:rPr>
              <a:t>DiffDog Overview</a:t>
            </a: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C0B83AD8-BD3B-43F0-80AD-23FE4F7603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550" y="2286000"/>
            <a:ext cx="8070850" cy="337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0998" tIns="40499" rIns="80998" bIns="40499"/>
          <a:lstStyle/>
          <a:p>
            <a:pPr marL="303213" indent="-303213" defTabSz="809625" eaLnBrk="1" hangingPunct="1">
              <a:spcBef>
                <a:spcPct val="50000"/>
              </a:spcBef>
              <a:buClr>
                <a:srgbClr val="CC0000"/>
              </a:buClr>
              <a:buSzPct val="85000"/>
              <a:buFont typeface="Arial Narrow" pitchFamily="34" charset="0"/>
              <a:buBlip>
                <a:blip r:embed="rId3"/>
              </a:buBlip>
            </a:pPr>
            <a:r>
              <a:rPr lang="en-US" sz="1800" dirty="0">
                <a:solidFill>
                  <a:srgbClr val="202426"/>
                </a:solidFill>
                <a:cs typeface="Arial" charset="0"/>
              </a:rPr>
              <a:t>2- and 3-way file comparison and merging</a:t>
            </a:r>
          </a:p>
          <a:p>
            <a:pPr marL="303213" indent="-303213" defTabSz="809625" eaLnBrk="1" hangingPunct="1">
              <a:spcBef>
                <a:spcPct val="50000"/>
              </a:spcBef>
              <a:buClr>
                <a:srgbClr val="CC0000"/>
              </a:buClr>
              <a:buSzPct val="85000"/>
              <a:buFont typeface="Arial Narrow" pitchFamily="34" charset="0"/>
              <a:buBlip>
                <a:blip r:embed="rId3"/>
              </a:buBlip>
            </a:pPr>
            <a:r>
              <a:rPr lang="en-US" sz="1800" dirty="0">
                <a:solidFill>
                  <a:srgbClr val="202426"/>
                </a:solidFill>
                <a:cs typeface="Arial" charset="0"/>
              </a:rPr>
              <a:t>Support for comparing any text-based files (JSON, Python, etc.)</a:t>
            </a:r>
          </a:p>
          <a:p>
            <a:pPr marL="303213" indent="-303213" defTabSz="809625">
              <a:spcBef>
                <a:spcPct val="50000"/>
              </a:spcBef>
              <a:buClr>
                <a:srgbClr val="CC0000"/>
              </a:buClr>
              <a:buSzPct val="85000"/>
              <a:buBlip>
                <a:blip r:embed="rId3"/>
              </a:buBlip>
            </a:pPr>
            <a:r>
              <a:rPr lang="en-US" dirty="0">
                <a:solidFill>
                  <a:srgbClr val="202426"/>
                </a:solidFill>
              </a:rPr>
              <a:t>XML-aware differencing capabilities</a:t>
            </a:r>
          </a:p>
          <a:p>
            <a:pPr marL="303213" indent="-303213" defTabSz="809625">
              <a:spcBef>
                <a:spcPct val="50000"/>
              </a:spcBef>
              <a:buClr>
                <a:srgbClr val="CC0000"/>
              </a:buClr>
              <a:buSzPct val="85000"/>
              <a:buBlip>
                <a:blip r:embed="rId3"/>
              </a:buBlip>
            </a:pPr>
            <a:r>
              <a:rPr lang="en-US" dirty="0">
                <a:solidFill>
                  <a:srgbClr val="202426"/>
                </a:solidFill>
              </a:rPr>
              <a:t>Word doc comparison </a:t>
            </a:r>
          </a:p>
          <a:p>
            <a:pPr marL="303213" indent="-303213" defTabSz="809625" eaLnBrk="1" hangingPunct="1">
              <a:spcBef>
                <a:spcPct val="50000"/>
              </a:spcBef>
              <a:buClr>
                <a:srgbClr val="CC0000"/>
              </a:buClr>
              <a:buSzPct val="85000"/>
              <a:buFont typeface="Arial Narrow" pitchFamily="34" charset="0"/>
              <a:buBlip>
                <a:blip r:embed="rId3"/>
              </a:buBlip>
            </a:pPr>
            <a:r>
              <a:rPr lang="en-US" sz="1800" dirty="0">
                <a:solidFill>
                  <a:srgbClr val="202426"/>
                </a:solidFill>
                <a:cs typeface="Arial" charset="0"/>
              </a:rPr>
              <a:t>Database structure and content comparison</a:t>
            </a:r>
          </a:p>
          <a:p>
            <a:pPr marL="303213" indent="-303213" defTabSz="809625" eaLnBrk="1" hangingPunct="1">
              <a:spcBef>
                <a:spcPct val="50000"/>
              </a:spcBef>
              <a:buClr>
                <a:srgbClr val="CC0000"/>
              </a:buClr>
              <a:buSzPct val="85000"/>
              <a:buFont typeface="Arial Narrow" pitchFamily="34" charset="0"/>
              <a:buBlip>
                <a:blip r:embed="rId3"/>
              </a:buBlip>
            </a:pPr>
            <a:r>
              <a:rPr lang="en-US" sz="1800" dirty="0">
                <a:solidFill>
                  <a:srgbClr val="202426"/>
                </a:solidFill>
                <a:cs typeface="Arial" charset="0"/>
              </a:rPr>
              <a:t>Directory differencing and merging</a:t>
            </a:r>
          </a:p>
          <a:p>
            <a:pPr marL="303213" indent="-303213" defTabSz="809625" eaLnBrk="1" hangingPunct="1">
              <a:spcBef>
                <a:spcPct val="50000"/>
              </a:spcBef>
              <a:buClr>
                <a:srgbClr val="CC0000"/>
              </a:buClr>
              <a:buSzPct val="85000"/>
              <a:buFont typeface="Arial Narrow" pitchFamily="34" charset="0"/>
              <a:buNone/>
            </a:pPr>
            <a:endParaRPr lang="en-US" sz="1800" dirty="0">
              <a:solidFill>
                <a:srgbClr val="202426"/>
              </a:solidFill>
              <a:cs typeface="Arial" charset="0"/>
            </a:endParaRPr>
          </a:p>
          <a:p>
            <a:pPr marL="303213" indent="-303213" defTabSz="809625" eaLnBrk="1" hangingPunct="1">
              <a:spcBef>
                <a:spcPct val="50000"/>
              </a:spcBef>
              <a:buClr>
                <a:srgbClr val="CC0000"/>
              </a:buClr>
              <a:buSzPct val="85000"/>
              <a:buFont typeface="Arial Narrow" pitchFamily="34" charset="0"/>
              <a:buNone/>
            </a:pPr>
            <a:endParaRPr lang="en-US" sz="1400" dirty="0">
              <a:solidFill>
                <a:srgbClr val="202426"/>
              </a:solidFill>
              <a:cs typeface="Arial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02E1110-AE73-4C9B-A1D4-D636FCBCE941}"/>
              </a:ext>
            </a:extLst>
          </p:cNvPr>
          <p:cNvSpPr/>
          <p:nvPr/>
        </p:nvSpPr>
        <p:spPr>
          <a:xfrm>
            <a:off x="6019800" y="1143000"/>
            <a:ext cx="685800" cy="228600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86845F-43F1-410B-8659-E6836A2181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1200" y="554037"/>
            <a:ext cx="2857500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0704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atabaseSpy">
            <a:extLst>
              <a:ext uri="{FF2B5EF4-FFF2-40B4-BE49-F238E27FC236}">
                <a16:creationId xmlns:a16="http://schemas.microsoft.com/office/drawing/2014/main" id="{1BCBDA60-5813-494E-8105-3F20BABE1D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4876800"/>
            <a:ext cx="548640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F527A110-5789-4022-9257-FE07667C2D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1219200"/>
            <a:ext cx="6470650" cy="609600"/>
          </a:xfrm>
        </p:spPr>
        <p:txBody>
          <a:bodyPr/>
          <a:lstStyle/>
          <a:p>
            <a:r>
              <a:rPr lang="en-US" sz="2400" dirty="0"/>
              <a:t>DatabaseSpy Overview</a:t>
            </a: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DD68A28A-6A8C-44FB-A97E-E122AE0490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2125081"/>
            <a:ext cx="649605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0998" tIns="40499" rIns="80998" bIns="40499" numCol="1" anchor="t" anchorCtr="0" compatLnSpc="1">
            <a:prstTxWarp prst="textNoShape">
              <a:avLst/>
            </a:prstTxWarp>
          </a:bodyPr>
          <a:lstStyle>
            <a:lvl1pPr marL="303213" indent="-303213" algn="l" defTabSz="809625" rtl="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Arial Narrow" pitchFamily="34" charset="0"/>
              <a:buBlip>
                <a:blip r:embed="rId3"/>
              </a:buBlip>
              <a:defRPr sz="2800">
                <a:solidFill>
                  <a:srgbClr val="202426"/>
                </a:solidFill>
                <a:latin typeface="+mn-lt"/>
                <a:ea typeface="+mn-ea"/>
                <a:cs typeface="+mn-cs"/>
              </a:defRPr>
            </a:lvl1pPr>
            <a:lvl2pPr marL="658813" indent="-254000" algn="l" defTabSz="809625" rtl="0" eaLnBrk="0" fontAlgn="base" hangingPunct="0">
              <a:lnSpc>
                <a:spcPct val="110000"/>
              </a:lnSpc>
              <a:spcBef>
                <a:spcPts val="1200"/>
              </a:spcBef>
              <a:spcAft>
                <a:spcPts val="300"/>
              </a:spcAft>
              <a:buClr>
                <a:srgbClr val="BE0E30"/>
              </a:buClr>
              <a:buSzPct val="60000"/>
              <a:buFont typeface="Wingdings" pitchFamily="2" charset="2"/>
              <a:buBlip>
                <a:blip r:embed="rId3"/>
              </a:buBlip>
              <a:defRPr sz="2400">
                <a:solidFill>
                  <a:srgbClr val="202426"/>
                </a:solidFill>
                <a:latin typeface="+mn-lt"/>
                <a:cs typeface="+mn-cs"/>
              </a:defRPr>
            </a:lvl2pPr>
            <a:lvl3pPr marL="1012825" indent="-203200" algn="l" defTabSz="809625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-"/>
              <a:defRPr sz="2000">
                <a:solidFill>
                  <a:srgbClr val="202426"/>
                </a:solidFill>
                <a:latin typeface="+mn-lt"/>
                <a:cs typeface="+mn-cs"/>
              </a:defRPr>
            </a:lvl3pPr>
            <a:lvl4pPr marL="1417638" indent="-203200" algn="l" defTabSz="809625" rtl="0" eaLnBrk="0" fontAlgn="base" hangingPunct="0">
              <a:spcBef>
                <a:spcPct val="20000"/>
              </a:spcBef>
              <a:spcAft>
                <a:spcPct val="0"/>
              </a:spcAft>
              <a:defRPr sz="1800">
                <a:solidFill>
                  <a:srgbClr val="202426"/>
                </a:solidFill>
                <a:latin typeface="+mn-lt"/>
                <a:cs typeface="+mn-cs"/>
              </a:defRPr>
            </a:lvl4pPr>
            <a:lvl5pPr marL="1822450" indent="-203200" algn="l" defTabSz="809625" rtl="0" eaLnBrk="0" fontAlgn="base" hangingPunct="0">
              <a:spcBef>
                <a:spcPct val="20000"/>
              </a:spcBef>
              <a:spcAft>
                <a:spcPct val="0"/>
              </a:spcAft>
              <a:defRPr sz="1800">
                <a:solidFill>
                  <a:srgbClr val="202426"/>
                </a:solidFill>
                <a:latin typeface="+mn-lt"/>
                <a:cs typeface="+mn-cs"/>
              </a:defRPr>
            </a:lvl5pPr>
            <a:lvl6pPr marL="2279650" indent="-203200" algn="l" defTabSz="809625" rtl="0" fontAlgn="base">
              <a:spcBef>
                <a:spcPct val="20000"/>
              </a:spcBef>
              <a:spcAft>
                <a:spcPct val="0"/>
              </a:spcAft>
              <a:defRPr sz="1800">
                <a:solidFill>
                  <a:srgbClr val="202426"/>
                </a:solidFill>
                <a:latin typeface="+mn-lt"/>
                <a:cs typeface="+mn-cs"/>
              </a:defRPr>
            </a:lvl6pPr>
            <a:lvl7pPr marL="2736850" indent="-203200" algn="l" defTabSz="809625" rtl="0" fontAlgn="base">
              <a:spcBef>
                <a:spcPct val="20000"/>
              </a:spcBef>
              <a:spcAft>
                <a:spcPct val="0"/>
              </a:spcAft>
              <a:defRPr sz="1800">
                <a:solidFill>
                  <a:srgbClr val="202426"/>
                </a:solidFill>
                <a:latin typeface="+mn-lt"/>
                <a:cs typeface="+mn-cs"/>
              </a:defRPr>
            </a:lvl7pPr>
            <a:lvl8pPr marL="3194050" indent="-203200" algn="l" defTabSz="809625" rtl="0" fontAlgn="base">
              <a:spcBef>
                <a:spcPct val="20000"/>
              </a:spcBef>
              <a:spcAft>
                <a:spcPct val="0"/>
              </a:spcAft>
              <a:defRPr sz="1800">
                <a:solidFill>
                  <a:srgbClr val="202426"/>
                </a:solidFill>
                <a:latin typeface="+mn-lt"/>
                <a:cs typeface="+mn-cs"/>
              </a:defRPr>
            </a:lvl8pPr>
            <a:lvl9pPr marL="3651250" indent="-203200" algn="l" defTabSz="809625" rtl="0" fontAlgn="base">
              <a:spcBef>
                <a:spcPct val="20000"/>
              </a:spcBef>
              <a:spcAft>
                <a:spcPct val="0"/>
              </a:spcAft>
              <a:defRPr sz="1800">
                <a:solidFill>
                  <a:srgbClr val="202426"/>
                </a:solidFill>
                <a:latin typeface="+mn-lt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ja-JP" sz="1800" kern="0" dirty="0">
                <a:ea typeface="MS PGothic" pitchFamily="34" charset="-128"/>
              </a:rPr>
              <a:t>Powerful SQL editor </a:t>
            </a:r>
          </a:p>
          <a:p>
            <a:pPr>
              <a:lnSpc>
                <a:spcPct val="80000"/>
              </a:lnSpc>
            </a:pPr>
            <a:r>
              <a:rPr lang="en-US" altLang="ja-JP" sz="1800" kern="0" dirty="0">
                <a:ea typeface="MS PGothic" pitchFamily="34" charset="-128"/>
              </a:rPr>
              <a:t>Multi-database tool - connect to DBs from different servers</a:t>
            </a:r>
          </a:p>
          <a:p>
            <a:pPr>
              <a:lnSpc>
                <a:spcPct val="80000"/>
              </a:lnSpc>
            </a:pPr>
            <a:r>
              <a:rPr lang="en-US" altLang="ja-JP" sz="1800" kern="0" dirty="0">
                <a:ea typeface="MS PGothic" pitchFamily="34" charset="-128"/>
              </a:rPr>
              <a:t>Graphical database design</a:t>
            </a:r>
          </a:p>
          <a:p>
            <a:pPr>
              <a:lnSpc>
                <a:spcPct val="80000"/>
              </a:lnSpc>
            </a:pPr>
            <a:r>
              <a:rPr lang="en-US" altLang="ja-JP" sz="1800" kern="0" dirty="0">
                <a:ea typeface="MS PGothic" pitchFamily="34" charset="-128"/>
              </a:rPr>
              <a:t>Easy database content editor</a:t>
            </a:r>
          </a:p>
          <a:p>
            <a:pPr>
              <a:lnSpc>
                <a:spcPct val="80000"/>
              </a:lnSpc>
            </a:pPr>
            <a:r>
              <a:rPr lang="en-US" altLang="ja-JP" sz="1800" kern="0" dirty="0">
                <a:ea typeface="MS PGothic" pitchFamily="34" charset="-128"/>
              </a:rPr>
              <a:t>Database schema &amp; table data comparison and merging</a:t>
            </a:r>
          </a:p>
          <a:p>
            <a:pPr>
              <a:lnSpc>
                <a:spcPct val="80000"/>
              </a:lnSpc>
            </a:pPr>
            <a:r>
              <a:rPr lang="en-US" altLang="ja-JP" sz="1800" kern="0" dirty="0">
                <a:ea typeface="MS PGothic" pitchFamily="34" charset="-128"/>
              </a:rPr>
              <a:t>Data import &amp; export</a:t>
            </a:r>
          </a:p>
          <a:p>
            <a:pPr>
              <a:lnSpc>
                <a:spcPct val="80000"/>
              </a:lnSpc>
            </a:pPr>
            <a:r>
              <a:rPr lang="en-US" altLang="ja-JP" sz="1800" kern="0" dirty="0">
                <a:ea typeface="MS PGothic" pitchFamily="34" charset="-128"/>
              </a:rPr>
              <a:t>Supports over 14 major databases: SQL Server, MySQL, Oracle, PostgreSQL, SQLite, Firebird, DB2, Informix, </a:t>
            </a:r>
            <a:r>
              <a:rPr lang="en-US" altLang="ja-JP" sz="1800" kern="0" dirty="0" err="1">
                <a:ea typeface="MS PGothic" pitchFamily="34" charset="-128"/>
              </a:rPr>
              <a:t>OpenEdge</a:t>
            </a:r>
            <a:r>
              <a:rPr lang="en-US" altLang="ja-JP" sz="1800" kern="0" dirty="0">
                <a:ea typeface="MS PGothic" pitchFamily="34" charset="-128"/>
              </a:rPr>
              <a:t>, Sybase, etc.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5CCCF61-5D02-4F08-98BD-D408777084E6}"/>
              </a:ext>
            </a:extLst>
          </p:cNvPr>
          <p:cNvSpPr/>
          <p:nvPr/>
        </p:nvSpPr>
        <p:spPr>
          <a:xfrm>
            <a:off x="5257800" y="1219200"/>
            <a:ext cx="838200" cy="292305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B1E9637-7F0F-4893-853E-FCCD362597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6700" y="589544"/>
            <a:ext cx="2857500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5472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SchemaAgent XML Schema Management Tool">
            <a:extLst>
              <a:ext uri="{FF2B5EF4-FFF2-40B4-BE49-F238E27FC236}">
                <a16:creationId xmlns:a16="http://schemas.microsoft.com/office/drawing/2014/main" id="{CA47EEAA-B45A-4A32-A26D-9ABD82C785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4729162"/>
            <a:ext cx="5486400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1">
            <a:extLst>
              <a:ext uri="{FF2B5EF4-FFF2-40B4-BE49-F238E27FC236}">
                <a16:creationId xmlns:a16="http://schemas.microsoft.com/office/drawing/2014/main" id="{0C6FBC83-418B-4CF6-B509-DA8CAECC5F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95400"/>
            <a:ext cx="6470650" cy="609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80998" tIns="40499" rIns="80998" bIns="40499" anchor="ctr"/>
          <a:lstStyle/>
          <a:p>
            <a:pPr defTabSz="809625" eaLnBrk="1" hangingPunct="1"/>
            <a:r>
              <a:rPr lang="en-US" sz="2400" b="1" dirty="0">
                <a:solidFill>
                  <a:srgbClr val="202426"/>
                </a:solidFill>
                <a:cs typeface="Arial" charset="0"/>
              </a:rPr>
              <a:t>SchemaAgent Overview</a:t>
            </a:r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4BBE18A7-2C95-45F0-8956-86F8FFC928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981200"/>
            <a:ext cx="7510462" cy="3805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0998" tIns="40499" rIns="80998" bIns="40499" numCol="1" anchor="t" anchorCtr="0" compatLnSpc="1">
            <a:prstTxWarp prst="textNoShape">
              <a:avLst/>
            </a:prstTxWarp>
          </a:bodyPr>
          <a:lstStyle>
            <a:lvl1pPr marL="303213" indent="-303213" algn="l" defTabSz="809625" rtl="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Arial Narrow" pitchFamily="34" charset="0"/>
              <a:buBlip>
                <a:blip r:embed="rId3"/>
              </a:buBlip>
              <a:defRPr>
                <a:solidFill>
                  <a:srgbClr val="202426"/>
                </a:solidFill>
                <a:latin typeface="+mn-lt"/>
                <a:ea typeface="+mn-ea"/>
                <a:cs typeface="+mn-cs"/>
              </a:defRPr>
            </a:lvl1pPr>
            <a:lvl2pPr marL="658813" indent="-254000" algn="l" defTabSz="809625" rtl="0" eaLnBrk="0" fontAlgn="base" hangingPunct="0">
              <a:lnSpc>
                <a:spcPct val="110000"/>
              </a:lnSpc>
              <a:spcBef>
                <a:spcPts val="1200"/>
              </a:spcBef>
              <a:spcAft>
                <a:spcPts val="300"/>
              </a:spcAft>
              <a:buClr>
                <a:srgbClr val="BE0E30"/>
              </a:buClr>
              <a:buSzPct val="60000"/>
              <a:buFont typeface="Wingdings" pitchFamily="2" charset="2"/>
              <a:buBlip>
                <a:blip r:embed="rId3"/>
              </a:buBlip>
              <a:defRPr sz="1600">
                <a:solidFill>
                  <a:srgbClr val="202426"/>
                </a:solidFill>
                <a:latin typeface="+mn-lt"/>
                <a:cs typeface="+mn-cs"/>
              </a:defRPr>
            </a:lvl2pPr>
            <a:lvl3pPr marL="1012825" indent="-203200" algn="l" defTabSz="809625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-"/>
              <a:defRPr sz="1400">
                <a:solidFill>
                  <a:srgbClr val="202426"/>
                </a:solidFill>
                <a:latin typeface="+mn-lt"/>
                <a:cs typeface="+mn-cs"/>
              </a:defRPr>
            </a:lvl3pPr>
            <a:lvl4pPr marL="1417638" indent="-203200" algn="l" defTabSz="809625" rtl="0" eaLnBrk="0" fontAlgn="base" hangingPunct="0">
              <a:spcBef>
                <a:spcPct val="20000"/>
              </a:spcBef>
              <a:spcAft>
                <a:spcPct val="0"/>
              </a:spcAft>
              <a:defRPr sz="1200">
                <a:solidFill>
                  <a:srgbClr val="202426"/>
                </a:solidFill>
                <a:latin typeface="+mn-lt"/>
                <a:cs typeface="+mn-cs"/>
              </a:defRPr>
            </a:lvl4pPr>
            <a:lvl5pPr marL="1822450" indent="-203200" algn="l" defTabSz="809625" rtl="0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rgbClr val="202426"/>
                </a:solidFill>
                <a:latin typeface="+mn-lt"/>
                <a:cs typeface="+mn-cs"/>
              </a:defRPr>
            </a:lvl5pPr>
            <a:lvl6pPr marL="2279650" indent="-203200" algn="l" defTabSz="809625" rtl="0" fontAlgn="base">
              <a:spcBef>
                <a:spcPct val="20000"/>
              </a:spcBef>
              <a:spcAft>
                <a:spcPct val="0"/>
              </a:spcAft>
              <a:defRPr sz="1000">
                <a:solidFill>
                  <a:srgbClr val="202426"/>
                </a:solidFill>
                <a:latin typeface="+mn-lt"/>
                <a:cs typeface="+mn-cs"/>
              </a:defRPr>
            </a:lvl6pPr>
            <a:lvl7pPr marL="2736850" indent="-203200" algn="l" defTabSz="809625" rtl="0" fontAlgn="base">
              <a:spcBef>
                <a:spcPct val="20000"/>
              </a:spcBef>
              <a:spcAft>
                <a:spcPct val="0"/>
              </a:spcAft>
              <a:defRPr sz="1000">
                <a:solidFill>
                  <a:srgbClr val="202426"/>
                </a:solidFill>
                <a:latin typeface="+mn-lt"/>
                <a:cs typeface="+mn-cs"/>
              </a:defRPr>
            </a:lvl7pPr>
            <a:lvl8pPr marL="3194050" indent="-203200" algn="l" defTabSz="809625" rtl="0" fontAlgn="base">
              <a:spcBef>
                <a:spcPct val="20000"/>
              </a:spcBef>
              <a:spcAft>
                <a:spcPct val="0"/>
              </a:spcAft>
              <a:defRPr sz="1000">
                <a:solidFill>
                  <a:srgbClr val="202426"/>
                </a:solidFill>
                <a:latin typeface="+mn-lt"/>
                <a:cs typeface="+mn-cs"/>
              </a:defRPr>
            </a:lvl8pPr>
            <a:lvl9pPr marL="3651250" indent="-203200" algn="l" defTabSz="809625" rtl="0" fontAlgn="base">
              <a:spcBef>
                <a:spcPct val="20000"/>
              </a:spcBef>
              <a:spcAft>
                <a:spcPct val="0"/>
              </a:spcAft>
              <a:defRPr sz="1000">
                <a:solidFill>
                  <a:srgbClr val="202426"/>
                </a:solidFill>
                <a:latin typeface="+mn-lt"/>
                <a:cs typeface="+mn-cs"/>
              </a:defRPr>
            </a:lvl9pPr>
          </a:lstStyle>
          <a:p>
            <a:r>
              <a:rPr lang="en-US" kern="0" dirty="0">
                <a:solidFill>
                  <a:schemeClr val="tx1"/>
                </a:solidFill>
              </a:rPr>
              <a:t>Unique, graphical way to model and manage XML file relationships</a:t>
            </a:r>
          </a:p>
          <a:p>
            <a:r>
              <a:rPr lang="en-US" kern="0" dirty="0">
                <a:solidFill>
                  <a:schemeClr val="tx1"/>
                </a:solidFill>
              </a:rPr>
              <a:t>Analyze and manage related files as a pool of resources</a:t>
            </a:r>
          </a:p>
          <a:p>
            <a:pPr lvl="1"/>
            <a:r>
              <a:rPr lang="en-US" kern="0" dirty="0">
                <a:solidFill>
                  <a:schemeClr val="tx1"/>
                </a:solidFill>
              </a:rPr>
              <a:t>XSD, XSLT, and WSDL</a:t>
            </a:r>
          </a:p>
          <a:p>
            <a:pPr lvl="1"/>
            <a:r>
              <a:rPr lang="en-US" kern="0" dirty="0">
                <a:solidFill>
                  <a:schemeClr val="tx1"/>
                </a:solidFill>
              </a:rPr>
              <a:t>Identify related files; understand dependencies</a:t>
            </a:r>
          </a:p>
          <a:p>
            <a:pPr lvl="1"/>
            <a:r>
              <a:rPr lang="en-US" kern="0" dirty="0">
                <a:solidFill>
                  <a:schemeClr val="tx1"/>
                </a:solidFill>
              </a:rPr>
              <a:t>Drag and drop IIR management </a:t>
            </a:r>
          </a:p>
          <a:p>
            <a:pPr lvl="1"/>
            <a:r>
              <a:rPr lang="en-US" kern="0" dirty="0">
                <a:solidFill>
                  <a:schemeClr val="tx1"/>
                </a:solidFill>
              </a:rPr>
              <a:t>Build complex files from smaller components (i.e., reuse standardized components)</a:t>
            </a:r>
          </a:p>
          <a:p>
            <a:pPr marL="809625" lvl="2" indent="0">
              <a:buNone/>
            </a:pPr>
            <a:endParaRPr lang="en-US" kern="0" dirty="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91B466A-F9B4-4977-ADDA-B87519AA498B}"/>
              </a:ext>
            </a:extLst>
          </p:cNvPr>
          <p:cNvSpPr/>
          <p:nvPr/>
        </p:nvSpPr>
        <p:spPr>
          <a:xfrm>
            <a:off x="5257800" y="1219200"/>
            <a:ext cx="762000" cy="289027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BE94224-C42A-4909-B880-C4BC0BB433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0" y="651741"/>
            <a:ext cx="2857500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6409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Authentic XML Authoring Tool">
            <a:extLst>
              <a:ext uri="{FF2B5EF4-FFF2-40B4-BE49-F238E27FC236}">
                <a16:creationId xmlns:a16="http://schemas.microsoft.com/office/drawing/2014/main" id="{D7CC4CA8-DE94-46A6-9FD7-550CC0B167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3624" y="4800600"/>
            <a:ext cx="5486400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2">
            <a:extLst>
              <a:ext uri="{FF2B5EF4-FFF2-40B4-BE49-F238E27FC236}">
                <a16:creationId xmlns:a16="http://schemas.microsoft.com/office/drawing/2014/main" id="{10E0D1BC-27E9-4A74-99FD-1E1C86E38C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2092" y="1371600"/>
            <a:ext cx="7086600" cy="609600"/>
          </a:xfrm>
        </p:spPr>
        <p:txBody>
          <a:bodyPr/>
          <a:lstStyle/>
          <a:p>
            <a:r>
              <a:rPr lang="en-US" sz="2400" dirty="0"/>
              <a:t>Authentic Overview</a:t>
            </a: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5064E606-8587-47F5-9E8D-5065DB7F22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087" y="2057400"/>
            <a:ext cx="8251825" cy="378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0998" tIns="40499" rIns="80998" bIns="40499" numCol="1" anchor="t" anchorCtr="0" compatLnSpc="1">
            <a:prstTxWarp prst="textNoShape">
              <a:avLst/>
            </a:prstTxWarp>
          </a:bodyPr>
          <a:lstStyle>
            <a:lvl1pPr marL="303213" indent="-303213" algn="l" defTabSz="809625" rtl="0" fontAlgn="base">
              <a:spcBef>
                <a:spcPct val="5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Arial Narrow" pitchFamily="34" charset="0"/>
              <a:buBlip>
                <a:blip r:embed="rId3"/>
              </a:buBlip>
              <a:defRPr>
                <a:solidFill>
                  <a:srgbClr val="202426"/>
                </a:solidFill>
                <a:latin typeface="+mn-lt"/>
                <a:ea typeface="+mn-ea"/>
                <a:cs typeface="+mn-cs"/>
              </a:defRPr>
            </a:lvl1pPr>
            <a:lvl2pPr marL="658813" indent="-254000" algn="l" defTabSz="809625" rtl="0" fontAlgn="base">
              <a:lnSpc>
                <a:spcPct val="110000"/>
              </a:lnSpc>
              <a:spcBef>
                <a:spcPts val="1200"/>
              </a:spcBef>
              <a:spcAft>
                <a:spcPts val="300"/>
              </a:spcAft>
              <a:buClr>
                <a:srgbClr val="BE0E30"/>
              </a:buClr>
              <a:buSzPct val="60000"/>
              <a:buFont typeface="Wingdings" pitchFamily="2" charset="2"/>
              <a:buBlip>
                <a:blip r:embed="rId3"/>
              </a:buBlip>
              <a:defRPr sz="1600">
                <a:solidFill>
                  <a:srgbClr val="202426"/>
                </a:solidFill>
                <a:latin typeface="+mn-lt"/>
                <a:cs typeface="+mn-cs"/>
              </a:defRPr>
            </a:lvl2pPr>
            <a:lvl3pPr marL="1012825" indent="-203200" algn="l" defTabSz="809625" rt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Arial" charset="0"/>
              <a:buChar char="-"/>
              <a:defRPr sz="1400">
                <a:solidFill>
                  <a:srgbClr val="202426"/>
                </a:solidFill>
                <a:latin typeface="+mn-lt"/>
                <a:cs typeface="+mn-cs"/>
              </a:defRPr>
            </a:lvl3pPr>
            <a:lvl4pPr marL="1417638" indent="-203200" algn="l" defTabSz="809625" rtl="0" fontAlgn="base">
              <a:spcBef>
                <a:spcPct val="20000"/>
              </a:spcBef>
              <a:spcAft>
                <a:spcPct val="0"/>
              </a:spcAft>
              <a:defRPr sz="1200">
                <a:solidFill>
                  <a:srgbClr val="202426"/>
                </a:solidFill>
                <a:latin typeface="+mn-lt"/>
                <a:cs typeface="+mn-cs"/>
              </a:defRPr>
            </a:lvl4pPr>
            <a:lvl5pPr marL="1822450" indent="-203200" algn="l" defTabSz="809625" rtl="0" fontAlgn="base">
              <a:spcBef>
                <a:spcPct val="20000"/>
              </a:spcBef>
              <a:spcAft>
                <a:spcPct val="0"/>
              </a:spcAft>
              <a:defRPr sz="1000">
                <a:solidFill>
                  <a:srgbClr val="202426"/>
                </a:solidFill>
                <a:latin typeface="+mn-lt"/>
                <a:cs typeface="+mn-cs"/>
              </a:defRPr>
            </a:lvl5pPr>
            <a:lvl6pPr marL="2279650" indent="-203200" algn="l" defTabSz="809625" rtl="0" fontAlgn="base">
              <a:spcBef>
                <a:spcPct val="20000"/>
              </a:spcBef>
              <a:spcAft>
                <a:spcPct val="0"/>
              </a:spcAft>
              <a:defRPr sz="1000">
                <a:solidFill>
                  <a:srgbClr val="202426"/>
                </a:solidFill>
                <a:latin typeface="+mn-lt"/>
                <a:cs typeface="+mn-cs"/>
              </a:defRPr>
            </a:lvl6pPr>
            <a:lvl7pPr marL="2736850" indent="-203200" algn="l" defTabSz="809625" rtl="0" fontAlgn="base">
              <a:spcBef>
                <a:spcPct val="20000"/>
              </a:spcBef>
              <a:spcAft>
                <a:spcPct val="0"/>
              </a:spcAft>
              <a:defRPr sz="1000">
                <a:solidFill>
                  <a:srgbClr val="202426"/>
                </a:solidFill>
                <a:latin typeface="+mn-lt"/>
                <a:cs typeface="+mn-cs"/>
              </a:defRPr>
            </a:lvl7pPr>
            <a:lvl8pPr marL="3194050" indent="-203200" algn="l" defTabSz="809625" rtl="0" fontAlgn="base">
              <a:spcBef>
                <a:spcPct val="20000"/>
              </a:spcBef>
              <a:spcAft>
                <a:spcPct val="0"/>
              </a:spcAft>
              <a:defRPr sz="1000">
                <a:solidFill>
                  <a:srgbClr val="202426"/>
                </a:solidFill>
                <a:latin typeface="+mn-lt"/>
                <a:cs typeface="+mn-cs"/>
              </a:defRPr>
            </a:lvl8pPr>
            <a:lvl9pPr marL="3651250" indent="-203200" algn="l" defTabSz="809625" rtl="0" fontAlgn="base">
              <a:spcBef>
                <a:spcPct val="20000"/>
              </a:spcBef>
              <a:spcAft>
                <a:spcPct val="0"/>
              </a:spcAft>
              <a:defRPr sz="1000">
                <a:solidFill>
                  <a:srgbClr val="202426"/>
                </a:solidFill>
                <a:latin typeface="+mn-lt"/>
                <a:cs typeface="+mn-cs"/>
              </a:defRPr>
            </a:lvl9pPr>
          </a:lstStyle>
          <a:p>
            <a:pPr marL="303213" marR="0" lvl="0" indent="-303213" algn="l" defTabSz="80962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Arial Narrow" pitchFamily="34" charset="0"/>
              <a:buBlip>
                <a:blip r:embed="rId3"/>
              </a:buBlip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Electronic, forms based data entry for XML documents and relational databases</a:t>
            </a:r>
          </a:p>
          <a:p>
            <a:pPr marL="303213" marR="0" lvl="0" indent="-303213" algn="l" defTabSz="80962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Arial Narrow" pitchFamily="34" charset="0"/>
              <a:buBlip>
                <a:blip r:embed="rId3"/>
              </a:buBlip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2024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Non-technical word processor style WYSIWYG interface</a:t>
            </a:r>
          </a:p>
          <a:p>
            <a:pPr marL="303213" marR="0" lvl="0" indent="-303213" algn="l" defTabSz="80962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Arial Narrow" pitchFamily="34" charset="0"/>
              <a:buBlip>
                <a:blip r:embed="rId3"/>
              </a:buBlip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2024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Behind the scenes XML and database formatting</a:t>
            </a:r>
          </a:p>
          <a:p>
            <a:pPr marL="303213" marR="0" lvl="0" indent="-303213" algn="l" defTabSz="80962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CC0000"/>
              </a:buClr>
              <a:buSzPct val="85000"/>
              <a:buFont typeface="Arial Narrow" pitchFamily="34" charset="0"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0242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CE0E837-CB02-469E-8034-026840C22E2F}"/>
              </a:ext>
            </a:extLst>
          </p:cNvPr>
          <p:cNvSpPr/>
          <p:nvPr/>
        </p:nvSpPr>
        <p:spPr>
          <a:xfrm>
            <a:off x="5791200" y="1143000"/>
            <a:ext cx="685800" cy="228600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3FA9E3D-370C-42D9-9F23-AF574B8C99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1200" y="628650"/>
            <a:ext cx="2857500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61828"/>
      </p:ext>
    </p:extLst>
  </p:cSld>
  <p:clrMapOvr>
    <a:masterClrMapping/>
  </p:clrMapOvr>
</p:sld>
</file>

<file path=ppt/theme/theme1.xml><?xml version="1.0" encoding="utf-8"?>
<a:theme xmlns:a="http://schemas.openxmlformats.org/drawingml/2006/main" name="2_AltovaTheme">
  <a:themeElements>
    <a:clrScheme name="2_Altova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2_AltovaThem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Altova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Altova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Altova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Altova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Altova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Altova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Altova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AltovaTheme</Template>
  <TotalTime>0</TotalTime>
  <Words>473</Words>
  <Application>Microsoft Office PowerPoint</Application>
  <PresentationFormat>On-screen Show (4:3)</PresentationFormat>
  <Paragraphs>85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Arial Narrow</vt:lpstr>
      <vt:lpstr>Helvetica Neue Light</vt:lpstr>
      <vt:lpstr>Wingdings</vt:lpstr>
      <vt:lpstr>2_AltovaTheme</vt:lpstr>
      <vt:lpstr>PowerPoint Presentation</vt:lpstr>
      <vt:lpstr>PowerPoint Presentation</vt:lpstr>
      <vt:lpstr>MapForce Overview</vt:lpstr>
      <vt:lpstr>StyleVision Overview</vt:lpstr>
      <vt:lpstr>UModel Overview</vt:lpstr>
      <vt:lpstr>PowerPoint Presentation</vt:lpstr>
      <vt:lpstr>DatabaseSpy Overview</vt:lpstr>
      <vt:lpstr>PowerPoint Presentation</vt:lpstr>
      <vt:lpstr>Authentic Overview</vt:lpstr>
      <vt:lpstr>MobileTogether Overview</vt:lpstr>
      <vt:lpstr>Other Altova products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2015-02-03T19:29:07Z</dcterms:created>
  <dcterms:modified xsi:type="dcterms:W3CDTF">2019-07-31T17:24:17Z</dcterms:modified>
</cp:coreProperties>
</file>