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7" r:id="rId2"/>
    <p:sldId id="325" r:id="rId3"/>
    <p:sldId id="327" r:id="rId4"/>
    <p:sldId id="331" r:id="rId5"/>
    <p:sldId id="330" r:id="rId6"/>
    <p:sldId id="326" r:id="rId7"/>
    <p:sldId id="329" r:id="rId8"/>
    <p:sldId id="321" r:id="rId9"/>
  </p:sldIdLst>
  <p:sldSz cx="12192000" cy="6858000"/>
  <p:notesSz cx="6888163" cy="100187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125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Arkusz1!$B$4:$B$6</c:f>
              <c:strCache>
                <c:ptCount val="3"/>
                <c:pt idx="0">
                  <c:v>Katarzyna Kucharzyk</c:v>
                </c:pt>
                <c:pt idx="1">
                  <c:v>Paweł Młynarski</c:v>
                </c:pt>
                <c:pt idx="2">
                  <c:v>Kamil Milewski</c:v>
                </c:pt>
              </c:strCache>
            </c:strRef>
          </c:cat>
          <c:val>
            <c:numRef>
              <c:f>Arkusz1!$F$4:$F$6</c:f>
              <c:numCache>
                <c:formatCode>0.00%</c:formatCode>
                <c:ptCount val="3"/>
                <c:pt idx="0">
                  <c:v>0.4055473937286197</c:v>
                </c:pt>
                <c:pt idx="1">
                  <c:v>0.42653203672049944</c:v>
                </c:pt>
                <c:pt idx="2">
                  <c:v>0.16792056955088092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D35D654-4F1E-4583-9ADC-F76DEB520A00}" type="datetimeFigureOut">
              <a:rPr lang="pl-PL" smtClean="0"/>
              <a:t>2025-03-10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:a16="http://schemas.microsoft.com/office/drawing/2014/main" xmlns="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xmlns="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xmlns="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:a16="http://schemas.microsoft.com/office/drawing/2014/main" xmlns="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xmlns="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:a16="http://schemas.microsoft.com/office/drawing/2014/main" xmlns="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xmlns="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:a16="http://schemas.microsoft.com/office/drawing/2014/main" xmlns="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xmlns="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:a16="http://schemas.microsoft.com/office/drawing/2014/main" xmlns="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xmlns="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:a16="http://schemas.microsoft.com/office/drawing/2014/main" xmlns="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:a16="http://schemas.microsoft.com/office/drawing/2014/main" xmlns="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xmlns="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:a16="http://schemas.microsoft.com/office/drawing/2014/main" xmlns="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:a16="http://schemas.microsoft.com/office/drawing/2014/main" xmlns="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xmlns="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:a16="http://schemas.microsoft.com/office/drawing/2014/main" xmlns="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:a16="http://schemas.microsoft.com/office/drawing/2014/main" xmlns="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:a16="http://schemas.microsoft.com/office/drawing/2014/main" xmlns="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:a16="http://schemas.microsoft.com/office/drawing/2014/main" xmlns="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xmlns="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xmlns="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:a16="http://schemas.microsoft.com/office/drawing/2014/main" xmlns="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:a16="http://schemas.microsoft.com/office/drawing/2014/main" xmlns="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:a16="http://schemas.microsoft.com/office/drawing/2014/main" xmlns="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xmlns="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xmlns="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xmlns="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xmlns="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xmlns="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:a16="http://schemas.microsoft.com/office/drawing/2014/main" xmlns="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xmlns="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xmlns="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xmlns="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xmlns="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:a16="http://schemas.microsoft.com/office/drawing/2014/main" xmlns="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:a16="http://schemas.microsoft.com/office/drawing/2014/main" xmlns="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:a16="http://schemas.microsoft.com/office/drawing/2014/main" xmlns="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xmlns="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xmlns="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:a16="http://schemas.microsoft.com/office/drawing/2014/main" xmlns="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xmlns="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:a16="http://schemas.microsoft.com/office/drawing/2014/main" xmlns="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:a16="http://schemas.microsoft.com/office/drawing/2014/main" xmlns="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xmlns="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xmlns="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xmlns="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:a16="http://schemas.microsoft.com/office/drawing/2014/main" xmlns="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xmlns="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xmlns="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:a16="http://schemas.microsoft.com/office/drawing/2014/main" xmlns="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:a16="http://schemas.microsoft.com/office/drawing/2014/main" xmlns="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:a16="http://schemas.microsoft.com/office/drawing/2014/main" xmlns="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:a16="http://schemas.microsoft.com/office/drawing/2014/main" xmlns="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:a16="http://schemas.microsoft.com/office/drawing/2014/main" xmlns="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xmlns="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xmlns="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xmlns="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:a16="http://schemas.microsoft.com/office/drawing/2014/main" xmlns="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:a16="http://schemas.microsoft.com/office/drawing/2014/main" xmlns="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:a16="http://schemas.microsoft.com/office/drawing/2014/main" xmlns="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:a16="http://schemas.microsoft.com/office/drawing/2014/main" xmlns="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:a16="http://schemas.microsoft.com/office/drawing/2014/main" xmlns="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:a16="http://schemas.microsoft.com/office/drawing/2014/main" xmlns="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:a16="http://schemas.microsoft.com/office/drawing/2014/main" xmlns="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:a16="http://schemas.microsoft.com/office/drawing/2014/main" xmlns="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:a16="http://schemas.microsoft.com/office/drawing/2014/main" xmlns="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:a16="http://schemas.microsoft.com/office/drawing/2014/main" xmlns="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:a16="http://schemas.microsoft.com/office/drawing/2014/main" xmlns="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:a16="http://schemas.microsoft.com/office/drawing/2014/main" xmlns="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:a16="http://schemas.microsoft.com/office/drawing/2014/main" xmlns="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xmlns="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xmlns="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xmlns="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:a16="http://schemas.microsoft.com/office/drawing/2014/main" xmlns="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:a16="http://schemas.microsoft.com/office/drawing/2014/main" xmlns="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:a16="http://schemas.microsoft.com/office/drawing/2014/main" xmlns="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:a16="http://schemas.microsoft.com/office/drawing/2014/main" xmlns="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:a16="http://schemas.microsoft.com/office/drawing/2014/main" xmlns="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:a16="http://schemas.microsoft.com/office/drawing/2014/main" xmlns="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:a16="http://schemas.microsoft.com/office/drawing/2014/main" xmlns="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:a16="http://schemas.microsoft.com/office/drawing/2014/main" xmlns="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:a16="http://schemas.microsoft.com/office/drawing/2014/main" xmlns="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:a16="http://schemas.microsoft.com/office/drawing/2014/main" xmlns="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:a16="http://schemas.microsoft.com/office/drawing/2014/main" xmlns="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:a16="http://schemas.microsoft.com/office/drawing/2014/main" xmlns="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:a16="http://schemas.microsoft.com/office/drawing/2014/main" xmlns="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:a16="http://schemas.microsoft.com/office/drawing/2014/main" xmlns="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:a16="http://schemas.microsoft.com/office/drawing/2014/main" xmlns="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:a16="http://schemas.microsoft.com/office/drawing/2014/main" xmlns="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:a16="http://schemas.microsoft.com/office/drawing/2014/main" xmlns="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:a16="http://schemas.microsoft.com/office/drawing/2014/main" xmlns="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:a16="http://schemas.microsoft.com/office/drawing/2014/main" xmlns="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:a16="http://schemas.microsoft.com/office/drawing/2014/main" xmlns="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:a16="http://schemas.microsoft.com/office/drawing/2014/main" xmlns="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:a16="http://schemas.microsoft.com/office/drawing/2014/main" xmlns="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:a16="http://schemas.microsoft.com/office/drawing/2014/main" xmlns="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:a16="http://schemas.microsoft.com/office/drawing/2014/main" xmlns="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:a16="http://schemas.microsoft.com/office/drawing/2014/main" xmlns="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:a16="http://schemas.microsoft.com/office/drawing/2014/main" xmlns="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:a16="http://schemas.microsoft.com/office/drawing/2014/main" xmlns="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:a16="http://schemas.microsoft.com/office/drawing/2014/main" xmlns="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:a16="http://schemas.microsoft.com/office/drawing/2014/main" xmlns="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:a16="http://schemas.microsoft.com/office/drawing/2014/main" xmlns="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:a16="http://schemas.microsoft.com/office/drawing/2014/main" xmlns="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:a16="http://schemas.microsoft.com/office/drawing/2014/main" xmlns="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:a16="http://schemas.microsoft.com/office/drawing/2014/main" xmlns="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:a16="http://schemas.microsoft.com/office/drawing/2014/main" xmlns="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:a16="http://schemas.microsoft.com/office/drawing/2014/main" xmlns="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:a16="http://schemas.microsoft.com/office/drawing/2014/main" xmlns="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:a16="http://schemas.microsoft.com/office/drawing/2014/main" xmlns="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:a16="http://schemas.microsoft.com/office/drawing/2014/main" xmlns="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:a16="http://schemas.microsoft.com/office/drawing/2014/main" xmlns="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:a16="http://schemas.microsoft.com/office/drawing/2014/main" xmlns="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:a16="http://schemas.microsoft.com/office/drawing/2014/main" xmlns="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:a16="http://schemas.microsoft.com/office/drawing/2014/main" xmlns="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:a16="http://schemas.microsoft.com/office/drawing/2014/main" xmlns="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:a16="http://schemas.microsoft.com/office/drawing/2014/main" xmlns="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:a16="http://schemas.microsoft.com/office/drawing/2014/main" xmlns="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:a16="http://schemas.microsoft.com/office/drawing/2014/main" xmlns="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:a16="http://schemas.microsoft.com/office/drawing/2014/main" xmlns="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:a16="http://schemas.microsoft.com/office/drawing/2014/main" xmlns="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:a16="http://schemas.microsoft.com/office/drawing/2014/main" xmlns="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:a16="http://schemas.microsoft.com/office/drawing/2014/main" xmlns="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:a16="http://schemas.microsoft.com/office/drawing/2014/main" xmlns="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:a16="http://schemas.microsoft.com/office/drawing/2014/main" xmlns="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:a16="http://schemas.microsoft.com/office/drawing/2014/main" xmlns="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:a16="http://schemas.microsoft.com/office/drawing/2014/main" xmlns="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:a16="http://schemas.microsoft.com/office/drawing/2014/main" xmlns="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xmlns="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xmlns="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xmlns="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xmlns="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xmlns="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xmlns="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xmlns="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xmlns="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xmlns="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xmlns="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xmlns="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xmlns="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xmlns="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xmlns="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xmlns="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xmlns="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xmlns="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xmlns="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xmlns="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xmlns="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xmlns="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xmlns="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xmlns="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xmlns="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xmlns="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xmlns="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xmlns="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xmlns="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xmlns="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xmlns="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xmlns="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xmlns="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xmlns="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xmlns="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xmlns="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xmlns="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xmlns="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xmlns="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xmlns="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xmlns="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xmlns="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xmlns="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xmlns="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xmlns="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xmlns="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xmlns="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xmlns="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xmlns="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xmlns="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:a16="http://schemas.microsoft.com/office/drawing/2014/main" xmlns="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:a16="http://schemas.microsoft.com/office/drawing/2014/main" xmlns="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:a16="http://schemas.microsoft.com/office/drawing/2014/main" xmlns="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:a16="http://schemas.microsoft.com/office/drawing/2014/main" xmlns="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:a16="http://schemas.microsoft.com/office/drawing/2014/main" xmlns="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:a16="http://schemas.microsoft.com/office/drawing/2014/main" xmlns="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:a16="http://schemas.microsoft.com/office/drawing/2014/main" xmlns="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:a16="http://schemas.microsoft.com/office/drawing/2014/main" xmlns="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:a16="http://schemas.microsoft.com/office/drawing/2014/main" xmlns="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:a16="http://schemas.microsoft.com/office/drawing/2014/main" xmlns="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:a16="http://schemas.microsoft.com/office/drawing/2014/main" xmlns="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:a16="http://schemas.microsoft.com/office/drawing/2014/main" xmlns="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:a16="http://schemas.microsoft.com/office/drawing/2014/main" xmlns="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:a16="http://schemas.microsoft.com/office/drawing/2014/main" xmlns="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:a16="http://schemas.microsoft.com/office/drawing/2014/main" xmlns="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:a16="http://schemas.microsoft.com/office/drawing/2014/main" xmlns="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:a16="http://schemas.microsoft.com/office/drawing/2014/main" xmlns="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:a16="http://schemas.microsoft.com/office/drawing/2014/main" xmlns="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:a16="http://schemas.microsoft.com/office/drawing/2014/main" xmlns="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:a16="http://schemas.microsoft.com/office/drawing/2014/main" xmlns="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:a16="http://schemas.microsoft.com/office/drawing/2014/main" xmlns="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:a16="http://schemas.microsoft.com/office/drawing/2014/main" xmlns="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:a16="http://schemas.microsoft.com/office/drawing/2014/main" xmlns="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:a16="http://schemas.microsoft.com/office/drawing/2014/main" xmlns="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:a16="http://schemas.microsoft.com/office/drawing/2014/main" xmlns="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:a16="http://schemas.microsoft.com/office/drawing/2014/main" xmlns="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:a16="http://schemas.microsoft.com/office/drawing/2014/main" xmlns="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:a16="http://schemas.microsoft.com/office/drawing/2014/main" xmlns="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:a16="http://schemas.microsoft.com/office/drawing/2014/main" xmlns="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:a16="http://schemas.microsoft.com/office/drawing/2014/main" xmlns="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:a16="http://schemas.microsoft.com/office/drawing/2014/main" xmlns="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:a16="http://schemas.microsoft.com/office/drawing/2014/main" xmlns="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:a16="http://schemas.microsoft.com/office/drawing/2014/main" xmlns="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:a16="http://schemas.microsoft.com/office/drawing/2014/main" xmlns="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:a16="http://schemas.microsoft.com/office/drawing/2014/main" xmlns="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:a16="http://schemas.microsoft.com/office/drawing/2014/main" xmlns="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:a16="http://schemas.microsoft.com/office/drawing/2014/main" xmlns="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:a16="http://schemas.microsoft.com/office/drawing/2014/main" xmlns="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:a16="http://schemas.microsoft.com/office/drawing/2014/main" xmlns="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:a16="http://schemas.microsoft.com/office/drawing/2014/main" xmlns="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:a16="http://schemas.microsoft.com/office/drawing/2014/main" xmlns="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:a16="http://schemas.microsoft.com/office/drawing/2014/main" xmlns="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:a16="http://schemas.microsoft.com/office/drawing/2014/main" xmlns="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:a16="http://schemas.microsoft.com/office/drawing/2014/main" xmlns="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:a16="http://schemas.microsoft.com/office/drawing/2014/main" xmlns="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:a16="http://schemas.microsoft.com/office/drawing/2014/main" xmlns="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:a16="http://schemas.microsoft.com/office/drawing/2014/main" xmlns="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:a16="http://schemas.microsoft.com/office/drawing/2014/main" xmlns="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:a16="http://schemas.microsoft.com/office/drawing/2014/main" xmlns="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:a16="http://schemas.microsoft.com/office/drawing/2014/main" xmlns="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:a16="http://schemas.microsoft.com/office/drawing/2014/main" xmlns="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:a16="http://schemas.microsoft.com/office/drawing/2014/main" xmlns="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:a16="http://schemas.microsoft.com/office/drawing/2014/main" xmlns="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:a16="http://schemas.microsoft.com/office/drawing/2014/main" xmlns="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:a16="http://schemas.microsoft.com/office/drawing/2014/main" xmlns="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:a16="http://schemas.microsoft.com/office/drawing/2014/main" xmlns="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:a16="http://schemas.microsoft.com/office/drawing/2014/main" xmlns="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:a16="http://schemas.microsoft.com/office/drawing/2014/main" xmlns="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:a16="http://schemas.microsoft.com/office/drawing/2014/main" xmlns="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:a16="http://schemas.microsoft.com/office/drawing/2014/main" xmlns="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:a16="http://schemas.microsoft.com/office/drawing/2014/main" xmlns="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:a16="http://schemas.microsoft.com/office/drawing/2014/main" xmlns="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:a16="http://schemas.microsoft.com/office/drawing/2014/main" xmlns="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:a16="http://schemas.microsoft.com/office/drawing/2014/main" xmlns="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:a16="http://schemas.microsoft.com/office/drawing/2014/main" xmlns="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:a16="http://schemas.microsoft.com/office/drawing/2014/main" xmlns="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:a16="http://schemas.microsoft.com/office/drawing/2014/main" xmlns="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:a16="http://schemas.microsoft.com/office/drawing/2014/main" xmlns="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:a16="http://schemas.microsoft.com/office/drawing/2014/main" xmlns="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:a16="http://schemas.microsoft.com/office/drawing/2014/main" xmlns="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:a16="http://schemas.microsoft.com/office/drawing/2014/main" xmlns="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:a16="http://schemas.microsoft.com/office/drawing/2014/main" xmlns="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:a16="http://schemas.microsoft.com/office/drawing/2014/main" xmlns="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:a16="http://schemas.microsoft.com/office/drawing/2014/main" xmlns="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:a16="http://schemas.microsoft.com/office/drawing/2014/main" xmlns="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:a16="http://schemas.microsoft.com/office/drawing/2014/main" xmlns="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:a16="http://schemas.microsoft.com/office/drawing/2014/main" xmlns="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:a16="http://schemas.microsoft.com/office/drawing/2014/main" xmlns="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:a16="http://schemas.microsoft.com/office/drawing/2014/main" xmlns="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:a16="http://schemas.microsoft.com/office/drawing/2014/main" xmlns="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:a16="http://schemas.microsoft.com/office/drawing/2014/main" xmlns="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:a16="http://schemas.microsoft.com/office/drawing/2014/main" xmlns="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:a16="http://schemas.microsoft.com/office/drawing/2014/main" xmlns="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:a16="http://schemas.microsoft.com/office/drawing/2014/main" xmlns="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:a16="http://schemas.microsoft.com/office/drawing/2014/main" xmlns="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:a16="http://schemas.microsoft.com/office/drawing/2014/main" xmlns="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:a16="http://schemas.microsoft.com/office/drawing/2014/main" xmlns="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:a16="http://schemas.microsoft.com/office/drawing/2014/main" xmlns="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:a16="http://schemas.microsoft.com/office/drawing/2014/main" xmlns="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:a16="http://schemas.microsoft.com/office/drawing/2014/main" xmlns="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:a16="http://schemas.microsoft.com/office/drawing/2014/main" xmlns="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:a16="http://schemas.microsoft.com/office/drawing/2014/main" xmlns="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:a16="http://schemas.microsoft.com/office/drawing/2014/main" xmlns="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:a16="http://schemas.microsoft.com/office/drawing/2014/main" xmlns="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:a16="http://schemas.microsoft.com/office/drawing/2014/main" xmlns="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:a16="http://schemas.microsoft.com/office/drawing/2014/main" xmlns="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:a16="http://schemas.microsoft.com/office/drawing/2014/main" xmlns="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:a16="http://schemas.microsoft.com/office/drawing/2014/main" xmlns="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:a16="http://schemas.microsoft.com/office/drawing/2014/main" xmlns="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:a16="http://schemas.microsoft.com/office/drawing/2014/main" xmlns="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:a16="http://schemas.microsoft.com/office/drawing/2014/main" xmlns="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:a16="http://schemas.microsoft.com/office/drawing/2014/main" xmlns="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:a16="http://schemas.microsoft.com/office/drawing/2014/main" xmlns="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:a16="http://schemas.microsoft.com/office/drawing/2014/main" xmlns="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:a16="http://schemas.microsoft.com/office/drawing/2014/main" xmlns="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:a16="http://schemas.microsoft.com/office/drawing/2014/main" xmlns="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:a16="http://schemas.microsoft.com/office/drawing/2014/main" xmlns="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:a16="http://schemas.microsoft.com/office/drawing/2014/main" xmlns="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:a16="http://schemas.microsoft.com/office/drawing/2014/main" xmlns="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:a16="http://schemas.microsoft.com/office/drawing/2014/main" xmlns="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:a16="http://schemas.microsoft.com/office/drawing/2014/main" xmlns="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:a16="http://schemas.microsoft.com/office/drawing/2014/main" xmlns="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:a16="http://schemas.microsoft.com/office/drawing/2014/main" xmlns="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:a16="http://schemas.microsoft.com/office/drawing/2014/main" xmlns="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:a16="http://schemas.microsoft.com/office/drawing/2014/main" xmlns="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:a16="http://schemas.microsoft.com/office/drawing/2014/main" xmlns="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:a16="http://schemas.microsoft.com/office/drawing/2014/main" xmlns="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:a16="http://schemas.microsoft.com/office/drawing/2014/main" xmlns="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:a16="http://schemas.microsoft.com/office/drawing/2014/main" xmlns="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:a16="http://schemas.microsoft.com/office/drawing/2014/main" xmlns="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:a16="http://schemas.microsoft.com/office/drawing/2014/main" xmlns="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:a16="http://schemas.microsoft.com/office/drawing/2014/main" xmlns="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:a16="http://schemas.microsoft.com/office/drawing/2014/main" xmlns="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:a16="http://schemas.microsoft.com/office/drawing/2014/main" xmlns="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:a16="http://schemas.microsoft.com/office/drawing/2014/main" xmlns="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:a16="http://schemas.microsoft.com/office/drawing/2014/main" xmlns="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:a16="http://schemas.microsoft.com/office/drawing/2014/main" xmlns="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:a16="http://schemas.microsoft.com/office/drawing/2014/main" xmlns="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:a16="http://schemas.microsoft.com/office/drawing/2014/main" xmlns="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:a16="http://schemas.microsoft.com/office/drawing/2014/main" xmlns="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:a16="http://schemas.microsoft.com/office/drawing/2014/main" xmlns="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:a16="http://schemas.microsoft.com/office/drawing/2014/main" xmlns="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:a16="http://schemas.microsoft.com/office/drawing/2014/main" xmlns="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:a16="http://schemas.microsoft.com/office/drawing/2014/main" xmlns="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:a16="http://schemas.microsoft.com/office/drawing/2014/main" xmlns="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:a16="http://schemas.microsoft.com/office/drawing/2014/main" xmlns="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:a16="http://schemas.microsoft.com/office/drawing/2014/main" xmlns="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:a16="http://schemas.microsoft.com/office/drawing/2014/main" xmlns="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:a16="http://schemas.microsoft.com/office/drawing/2014/main" xmlns="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:a16="http://schemas.microsoft.com/office/drawing/2014/main" xmlns="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:a16="http://schemas.microsoft.com/office/drawing/2014/main" xmlns="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:a16="http://schemas.microsoft.com/office/drawing/2014/main" xmlns="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:a16="http://schemas.microsoft.com/office/drawing/2014/main" xmlns="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:a16="http://schemas.microsoft.com/office/drawing/2014/main" xmlns="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:a16="http://schemas.microsoft.com/office/drawing/2014/main" xmlns="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:a16="http://schemas.microsoft.com/office/drawing/2014/main" xmlns="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:a16="http://schemas.microsoft.com/office/drawing/2014/main" xmlns="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:a16="http://schemas.microsoft.com/office/drawing/2014/main" xmlns="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:a16="http://schemas.microsoft.com/office/drawing/2014/main" xmlns="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:a16="http://schemas.microsoft.com/office/drawing/2014/main" xmlns="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:a16="http://schemas.microsoft.com/office/drawing/2014/main" xmlns="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:a16="http://schemas.microsoft.com/office/drawing/2014/main" xmlns="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:a16="http://schemas.microsoft.com/office/drawing/2014/main" xmlns="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:a16="http://schemas.microsoft.com/office/drawing/2014/main" xmlns="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:a16="http://schemas.microsoft.com/office/drawing/2014/main" xmlns="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:a16="http://schemas.microsoft.com/office/drawing/2014/main" xmlns="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:a16="http://schemas.microsoft.com/office/drawing/2014/main" xmlns="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:a16="http://schemas.microsoft.com/office/drawing/2014/main" xmlns="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:a16="http://schemas.microsoft.com/office/drawing/2014/main" xmlns="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:a16="http://schemas.microsoft.com/office/drawing/2014/main" xmlns="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:a16="http://schemas.microsoft.com/office/drawing/2014/main" xmlns="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:a16="http://schemas.microsoft.com/office/drawing/2014/main" xmlns="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:a16="http://schemas.microsoft.com/office/drawing/2014/main" xmlns="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:a16="http://schemas.microsoft.com/office/drawing/2014/main" xmlns="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:a16="http://schemas.microsoft.com/office/drawing/2014/main" xmlns="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:a16="http://schemas.microsoft.com/office/drawing/2014/main" xmlns="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:a16="http://schemas.microsoft.com/office/drawing/2014/main" xmlns="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:a16="http://schemas.microsoft.com/office/drawing/2014/main" xmlns="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:a16="http://schemas.microsoft.com/office/drawing/2014/main" xmlns="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:a16="http://schemas.microsoft.com/office/drawing/2014/main" xmlns="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:a16="http://schemas.microsoft.com/office/drawing/2014/main" xmlns="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:a16="http://schemas.microsoft.com/office/drawing/2014/main" xmlns="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:a16="http://schemas.microsoft.com/office/drawing/2014/main" xmlns="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:a16="http://schemas.microsoft.com/office/drawing/2014/main" xmlns="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:a16="http://schemas.microsoft.com/office/drawing/2014/main" xmlns="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:a16="http://schemas.microsoft.com/office/drawing/2014/main" xmlns="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:a16="http://schemas.microsoft.com/office/drawing/2014/main" xmlns="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:a16="http://schemas.microsoft.com/office/drawing/2014/main" xmlns="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:a16="http://schemas.microsoft.com/office/drawing/2014/main" xmlns="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:a16="http://schemas.microsoft.com/office/drawing/2014/main" xmlns="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:a16="http://schemas.microsoft.com/office/drawing/2014/main" xmlns="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:a16="http://schemas.microsoft.com/office/drawing/2014/main" xmlns="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:a16="http://schemas.microsoft.com/office/drawing/2014/main" xmlns="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:a16="http://schemas.microsoft.com/office/drawing/2014/main" xmlns="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:a16="http://schemas.microsoft.com/office/drawing/2014/main" xmlns="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:a16="http://schemas.microsoft.com/office/drawing/2014/main" xmlns="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:a16="http://schemas.microsoft.com/office/drawing/2014/main" xmlns="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:a16="http://schemas.microsoft.com/office/drawing/2014/main" xmlns="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:a16="http://schemas.microsoft.com/office/drawing/2014/main" xmlns="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:a16="http://schemas.microsoft.com/office/drawing/2014/main" xmlns="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:a16="http://schemas.microsoft.com/office/drawing/2014/main" xmlns="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:a16="http://schemas.microsoft.com/office/drawing/2014/main" xmlns="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:a16="http://schemas.microsoft.com/office/drawing/2014/main" xmlns="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:a16="http://schemas.microsoft.com/office/drawing/2014/main" xmlns="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:a16="http://schemas.microsoft.com/office/drawing/2014/main" xmlns="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:a16="http://schemas.microsoft.com/office/drawing/2014/main" xmlns="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:a16="http://schemas.microsoft.com/office/drawing/2014/main" xmlns="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:a16="http://schemas.microsoft.com/office/drawing/2014/main" xmlns="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:a16="http://schemas.microsoft.com/office/drawing/2014/main" xmlns="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:a16="http://schemas.microsoft.com/office/drawing/2014/main" xmlns="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:a16="http://schemas.microsoft.com/office/drawing/2014/main" xmlns="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:a16="http://schemas.microsoft.com/office/drawing/2014/main" xmlns="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:a16="http://schemas.microsoft.com/office/drawing/2014/main" xmlns="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:a16="http://schemas.microsoft.com/office/drawing/2014/main" xmlns="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:a16="http://schemas.microsoft.com/office/drawing/2014/main" xmlns="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:a16="http://schemas.microsoft.com/office/drawing/2014/main" xmlns="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:a16="http://schemas.microsoft.com/office/drawing/2014/main" xmlns="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:a16="http://schemas.microsoft.com/office/drawing/2014/main" xmlns="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:a16="http://schemas.microsoft.com/office/drawing/2014/main" xmlns="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:a16="http://schemas.microsoft.com/office/drawing/2014/main" xmlns="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:a16="http://schemas.microsoft.com/office/drawing/2014/main" xmlns="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:a16="http://schemas.microsoft.com/office/drawing/2014/main" xmlns="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:a16="http://schemas.microsoft.com/office/drawing/2014/main" xmlns="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:a16="http://schemas.microsoft.com/office/drawing/2014/main" xmlns="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:a16="http://schemas.microsoft.com/office/drawing/2014/main" xmlns="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:a16="http://schemas.microsoft.com/office/drawing/2014/main" xmlns="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:a16="http://schemas.microsoft.com/office/drawing/2014/main" xmlns="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:a16="http://schemas.microsoft.com/office/drawing/2014/main" xmlns="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:a16="http://schemas.microsoft.com/office/drawing/2014/main" xmlns="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:a16="http://schemas.microsoft.com/office/drawing/2014/main" xmlns="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:a16="http://schemas.microsoft.com/office/drawing/2014/main" xmlns="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:a16="http://schemas.microsoft.com/office/drawing/2014/main" xmlns="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:a16="http://schemas.microsoft.com/office/drawing/2014/main" xmlns="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:a16="http://schemas.microsoft.com/office/drawing/2014/main" xmlns="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:a16="http://schemas.microsoft.com/office/drawing/2014/main" xmlns="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:a16="http://schemas.microsoft.com/office/drawing/2014/main" xmlns="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:a16="http://schemas.microsoft.com/office/drawing/2014/main" xmlns="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:a16="http://schemas.microsoft.com/office/drawing/2014/main" xmlns="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:a16="http://schemas.microsoft.com/office/drawing/2014/main" xmlns="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:a16="http://schemas.microsoft.com/office/drawing/2014/main" xmlns="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:a16="http://schemas.microsoft.com/office/drawing/2014/main" xmlns="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:a16="http://schemas.microsoft.com/office/drawing/2014/main" xmlns="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:a16="http://schemas.microsoft.com/office/drawing/2014/main" xmlns="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:a16="http://schemas.microsoft.com/office/drawing/2014/main" xmlns="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:a16="http://schemas.microsoft.com/office/drawing/2014/main" xmlns="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:a16="http://schemas.microsoft.com/office/drawing/2014/main" xmlns="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:a16="http://schemas.microsoft.com/office/drawing/2014/main" xmlns="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:a16="http://schemas.microsoft.com/office/drawing/2014/main" xmlns="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:a16="http://schemas.microsoft.com/office/drawing/2014/main" xmlns="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:a16="http://schemas.microsoft.com/office/drawing/2014/main" xmlns="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:a16="http://schemas.microsoft.com/office/drawing/2014/main" xmlns="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:a16="http://schemas.microsoft.com/office/drawing/2014/main" xmlns="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:a16="http://schemas.microsoft.com/office/drawing/2014/main" xmlns="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:a16="http://schemas.microsoft.com/office/drawing/2014/main" xmlns="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:a16="http://schemas.microsoft.com/office/drawing/2014/main" xmlns="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:a16="http://schemas.microsoft.com/office/drawing/2014/main" xmlns="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:a16="http://schemas.microsoft.com/office/drawing/2014/main" xmlns="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:a16="http://schemas.microsoft.com/office/drawing/2014/main" xmlns="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:a16="http://schemas.microsoft.com/office/drawing/2014/main" xmlns="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:a16="http://schemas.microsoft.com/office/drawing/2014/main" xmlns="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:a16="http://schemas.microsoft.com/office/drawing/2014/main" xmlns="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:a16="http://schemas.microsoft.com/office/drawing/2014/main" xmlns="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:a16="http://schemas.microsoft.com/office/drawing/2014/main" xmlns="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:a16="http://schemas.microsoft.com/office/drawing/2014/main" xmlns="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:a16="http://schemas.microsoft.com/office/drawing/2014/main" xmlns="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:a16="http://schemas.microsoft.com/office/drawing/2014/main" xmlns="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:a16="http://schemas.microsoft.com/office/drawing/2014/main" xmlns="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:a16="http://schemas.microsoft.com/office/drawing/2014/main" xmlns="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:a16="http://schemas.microsoft.com/office/drawing/2014/main" xmlns="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:a16="http://schemas.microsoft.com/office/drawing/2014/main" xmlns="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:a16="http://schemas.microsoft.com/office/drawing/2014/main" xmlns="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:a16="http://schemas.microsoft.com/office/drawing/2014/main" xmlns="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:a16="http://schemas.microsoft.com/office/drawing/2014/main" xmlns="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:a16="http://schemas.microsoft.com/office/drawing/2014/main" xmlns="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:a16="http://schemas.microsoft.com/office/drawing/2014/main" xmlns="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:a16="http://schemas.microsoft.com/office/drawing/2014/main" xmlns="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:a16="http://schemas.microsoft.com/office/drawing/2014/main" xmlns="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:a16="http://schemas.microsoft.com/office/drawing/2014/main" xmlns="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:a16="http://schemas.microsoft.com/office/drawing/2014/main" xmlns="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:a16="http://schemas.microsoft.com/office/drawing/2014/main" xmlns="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:a16="http://schemas.microsoft.com/office/drawing/2014/main" xmlns="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:a16="http://schemas.microsoft.com/office/drawing/2014/main" xmlns="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:a16="http://schemas.microsoft.com/office/drawing/2014/main" xmlns="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:a16="http://schemas.microsoft.com/office/drawing/2014/main" xmlns="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:a16="http://schemas.microsoft.com/office/drawing/2014/main" xmlns="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:a16="http://schemas.microsoft.com/office/drawing/2014/main" xmlns="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:a16="http://schemas.microsoft.com/office/drawing/2014/main" xmlns="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:a16="http://schemas.microsoft.com/office/drawing/2014/main" xmlns="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:a16="http://schemas.microsoft.com/office/drawing/2014/main" xmlns="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:a16="http://schemas.microsoft.com/office/drawing/2014/main" xmlns="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:a16="http://schemas.microsoft.com/office/drawing/2014/main" xmlns="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:a16="http://schemas.microsoft.com/office/drawing/2014/main" xmlns="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:a16="http://schemas.microsoft.com/office/drawing/2014/main" xmlns="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:a16="http://schemas.microsoft.com/office/drawing/2014/main" xmlns="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:a16="http://schemas.microsoft.com/office/drawing/2014/main" xmlns="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:a16="http://schemas.microsoft.com/office/drawing/2014/main" xmlns="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:a16="http://schemas.microsoft.com/office/drawing/2014/main" xmlns="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:a16="http://schemas.microsoft.com/office/drawing/2014/main" xmlns="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:a16="http://schemas.microsoft.com/office/drawing/2014/main" xmlns="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:a16="http://schemas.microsoft.com/office/drawing/2014/main" xmlns="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xmlns="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xmlns="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:a16="http://schemas.microsoft.com/office/drawing/2014/main" xmlns="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:a16="http://schemas.microsoft.com/office/drawing/2014/main" xmlns="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:a16="http://schemas.microsoft.com/office/drawing/2014/main" xmlns="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:a16="http://schemas.microsoft.com/office/drawing/2014/main" xmlns="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:a16="http://schemas.microsoft.com/office/drawing/2014/main" xmlns="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:a16="http://schemas.microsoft.com/office/drawing/2014/main" xmlns="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:a16="http://schemas.microsoft.com/office/drawing/2014/main" xmlns="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:a16="http://schemas.microsoft.com/office/drawing/2014/main" xmlns="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:a16="http://schemas.microsoft.com/office/drawing/2014/main" xmlns="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:a16="http://schemas.microsoft.com/office/drawing/2014/main" xmlns="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:a16="http://schemas.microsoft.com/office/drawing/2014/main" xmlns="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:a16="http://schemas.microsoft.com/office/drawing/2014/main" xmlns="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:a16="http://schemas.microsoft.com/office/drawing/2014/main" xmlns="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:a16="http://schemas.microsoft.com/office/drawing/2014/main" xmlns="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:a16="http://schemas.microsoft.com/office/drawing/2014/main" xmlns="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:a16="http://schemas.microsoft.com/office/drawing/2014/main" xmlns="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:a16="http://schemas.microsoft.com/office/drawing/2014/main" xmlns="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:a16="http://schemas.microsoft.com/office/drawing/2014/main" xmlns="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:a16="http://schemas.microsoft.com/office/drawing/2014/main" xmlns="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:a16="http://schemas.microsoft.com/office/drawing/2014/main" xmlns="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:a16="http://schemas.microsoft.com/office/drawing/2014/main" xmlns="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:a16="http://schemas.microsoft.com/office/drawing/2014/main" xmlns="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:a16="http://schemas.microsoft.com/office/drawing/2014/main" xmlns="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:a16="http://schemas.microsoft.com/office/drawing/2014/main" xmlns="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:a16="http://schemas.microsoft.com/office/drawing/2014/main" xmlns="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:a16="http://schemas.microsoft.com/office/drawing/2014/main" xmlns="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:a16="http://schemas.microsoft.com/office/drawing/2014/main" xmlns="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:a16="http://schemas.microsoft.com/office/drawing/2014/main" xmlns="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:a16="http://schemas.microsoft.com/office/drawing/2014/main" xmlns="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:a16="http://schemas.microsoft.com/office/drawing/2014/main" xmlns="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:a16="http://schemas.microsoft.com/office/drawing/2014/main" xmlns="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:a16="http://schemas.microsoft.com/office/drawing/2014/main" xmlns="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:a16="http://schemas.microsoft.com/office/drawing/2014/main" xmlns="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:a16="http://schemas.microsoft.com/office/drawing/2014/main" xmlns="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:a16="http://schemas.microsoft.com/office/drawing/2014/main" xmlns="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:a16="http://schemas.microsoft.com/office/drawing/2014/main" xmlns="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:a16="http://schemas.microsoft.com/office/drawing/2014/main" xmlns="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:a16="http://schemas.microsoft.com/office/drawing/2014/main" xmlns="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:a16="http://schemas.microsoft.com/office/drawing/2014/main" xmlns="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:a16="http://schemas.microsoft.com/office/drawing/2014/main" xmlns="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:a16="http://schemas.microsoft.com/office/drawing/2014/main" xmlns="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:a16="http://schemas.microsoft.com/office/drawing/2014/main" xmlns="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:a16="http://schemas.microsoft.com/office/drawing/2014/main" xmlns="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:a16="http://schemas.microsoft.com/office/drawing/2014/main" xmlns="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:a16="http://schemas.microsoft.com/office/drawing/2014/main" xmlns="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:a16="http://schemas.microsoft.com/office/drawing/2014/main" xmlns="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:a16="http://schemas.microsoft.com/office/drawing/2014/main" xmlns="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:a16="http://schemas.microsoft.com/office/drawing/2014/main" xmlns="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:a16="http://schemas.microsoft.com/office/drawing/2014/main" xmlns="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:a16="http://schemas.microsoft.com/office/drawing/2014/main" xmlns="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:a16="http://schemas.microsoft.com/office/drawing/2014/main" xmlns="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:a16="http://schemas.microsoft.com/office/drawing/2014/main" xmlns="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:a16="http://schemas.microsoft.com/office/drawing/2014/main" xmlns="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:a16="http://schemas.microsoft.com/office/drawing/2014/main" xmlns="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:a16="http://schemas.microsoft.com/office/drawing/2014/main" xmlns="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:a16="http://schemas.microsoft.com/office/drawing/2014/main" xmlns="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:a16="http://schemas.microsoft.com/office/drawing/2014/main" xmlns="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:a16="http://schemas.microsoft.com/office/drawing/2014/main" xmlns="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:a16="http://schemas.microsoft.com/office/drawing/2014/main" xmlns="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:a16="http://schemas.microsoft.com/office/drawing/2014/main" xmlns="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:a16="http://schemas.microsoft.com/office/drawing/2014/main" xmlns="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:a16="http://schemas.microsoft.com/office/drawing/2014/main" xmlns="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:a16="http://schemas.microsoft.com/office/drawing/2014/main" xmlns="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:a16="http://schemas.microsoft.com/office/drawing/2014/main" xmlns="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:a16="http://schemas.microsoft.com/office/drawing/2014/main" xmlns="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:a16="http://schemas.microsoft.com/office/drawing/2014/main" xmlns="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:a16="http://schemas.microsoft.com/office/drawing/2014/main" xmlns="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:a16="http://schemas.microsoft.com/office/drawing/2014/main" xmlns="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:a16="http://schemas.microsoft.com/office/drawing/2014/main" xmlns="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:a16="http://schemas.microsoft.com/office/drawing/2014/main" xmlns="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:a16="http://schemas.microsoft.com/office/drawing/2014/main" xmlns="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:a16="http://schemas.microsoft.com/office/drawing/2014/main" xmlns="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:a16="http://schemas.microsoft.com/office/drawing/2014/main" xmlns="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:a16="http://schemas.microsoft.com/office/drawing/2014/main" xmlns="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:a16="http://schemas.microsoft.com/office/drawing/2014/main" xmlns="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:a16="http://schemas.microsoft.com/office/drawing/2014/main" xmlns="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:a16="http://schemas.microsoft.com/office/drawing/2014/main" xmlns="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:a16="http://schemas.microsoft.com/office/drawing/2014/main" xmlns="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:a16="http://schemas.microsoft.com/office/drawing/2014/main" xmlns="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:a16="http://schemas.microsoft.com/office/drawing/2014/main" xmlns="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:a16="http://schemas.microsoft.com/office/drawing/2014/main" xmlns="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:a16="http://schemas.microsoft.com/office/drawing/2014/main" xmlns="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:a16="http://schemas.microsoft.com/office/drawing/2014/main" xmlns="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:a16="http://schemas.microsoft.com/office/drawing/2014/main" xmlns="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:a16="http://schemas.microsoft.com/office/drawing/2014/main" xmlns="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:a16="http://schemas.microsoft.com/office/drawing/2014/main" xmlns="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:a16="http://schemas.microsoft.com/office/drawing/2014/main" xmlns="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xmlns="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:a16="http://schemas.microsoft.com/office/drawing/2014/main" xmlns="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:a16="http://schemas.microsoft.com/office/drawing/2014/main" xmlns="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:a16="http://schemas.microsoft.com/office/drawing/2014/main" xmlns="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:a16="http://schemas.microsoft.com/office/drawing/2014/main" xmlns="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:a16="http://schemas.microsoft.com/office/drawing/2014/main" xmlns="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:a16="http://schemas.microsoft.com/office/drawing/2014/main" xmlns="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:a16="http://schemas.microsoft.com/office/drawing/2014/main" xmlns="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:a16="http://schemas.microsoft.com/office/drawing/2014/main" xmlns="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:a16="http://schemas.microsoft.com/office/drawing/2014/main" xmlns="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:a16="http://schemas.microsoft.com/office/drawing/2014/main" xmlns="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xmlns="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xmlns="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xmlns="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xmlns="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xmlns="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xmlns="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xmlns="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xmlns="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xmlns="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xmlns="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xmlns="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xmlns="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xmlns="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xmlns="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xmlns="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xmlns="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xmlns="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xmlns="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xmlns="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xmlns="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xmlns="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:a16="http://schemas.microsoft.com/office/drawing/2014/main" xmlns="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:a16="http://schemas.microsoft.com/office/drawing/2014/main" xmlns="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:a16="http://schemas.microsoft.com/office/drawing/2014/main" xmlns="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:a16="http://schemas.microsoft.com/office/drawing/2014/main" xmlns="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:a16="http://schemas.microsoft.com/office/drawing/2014/main" xmlns="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:a16="http://schemas.microsoft.com/office/drawing/2014/main" xmlns="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:a16="http://schemas.microsoft.com/office/drawing/2014/main" xmlns="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:a16="http://schemas.microsoft.com/office/drawing/2014/main" xmlns="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xmlns="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:a16="http://schemas.microsoft.com/office/drawing/2014/main" xmlns="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:a16="http://schemas.microsoft.com/office/drawing/2014/main" xmlns="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:a16="http://schemas.microsoft.com/office/drawing/2014/main" xmlns="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:a16="http://schemas.microsoft.com/office/drawing/2014/main" xmlns="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:a16="http://schemas.microsoft.com/office/drawing/2014/main" xmlns="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:a16="http://schemas.microsoft.com/office/drawing/2014/main" xmlns="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:a16="http://schemas.microsoft.com/office/drawing/2014/main" xmlns="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xmlns="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xmlns="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65" r:id="rId27"/>
    <p:sldLayoutId id="2147483663" r:id="rId28"/>
    <p:sldLayoutId id="2147483689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\\192.168.2.2\ek\BOK\Pracownicy\Przyk&#322;ad%20BOK%20premia%202025.xls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Nowy system premiowy</a:t>
            </a:r>
            <a:br>
              <a:rPr lang="pl-PL" dirty="0" smtClean="0"/>
            </a:br>
            <a:r>
              <a:rPr lang="pl-PL" dirty="0" smtClean="0"/>
              <a:t>DLA PRACOWNIKÓW bok 2025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marzec 2025</a:t>
            </a:r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079938"/>
            <a:ext cx="10510271" cy="4288221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pl-PL" sz="1800" b="1" dirty="0" smtClean="0">
                <a:solidFill>
                  <a:srgbClr val="00B050"/>
                </a:solidFill>
              </a:rPr>
              <a:t>Plany i założenia:</a:t>
            </a:r>
          </a:p>
          <a:p>
            <a:pPr lvl="0">
              <a:lnSpc>
                <a:spcPct val="120000"/>
              </a:lnSpc>
            </a:pPr>
            <a:r>
              <a:rPr lang="pl-PL" sz="1800" dirty="0" smtClean="0"/>
              <a:t>Ilość pracowników w BOK</a:t>
            </a:r>
          </a:p>
          <a:p>
            <a:pPr lvl="0">
              <a:lnSpc>
                <a:spcPct val="120000"/>
              </a:lnSpc>
            </a:pPr>
            <a:r>
              <a:rPr lang="pl-PL" sz="1800" dirty="0" smtClean="0"/>
              <a:t>Zadania i obowiązki pracowników BOK</a:t>
            </a:r>
          </a:p>
          <a:p>
            <a:pPr lvl="0">
              <a:lnSpc>
                <a:spcPct val="120000"/>
              </a:lnSpc>
            </a:pPr>
            <a:r>
              <a:rPr lang="pl-PL" sz="1800" dirty="0" smtClean="0"/>
              <a:t>Sposób obsługi klientów: </a:t>
            </a:r>
          </a:p>
          <a:p>
            <a:pPr marL="285750" lvl="0" indent="-285750">
              <a:lnSpc>
                <a:spcPct val="120000"/>
              </a:lnSpc>
              <a:buFontTx/>
              <a:buChar char="-"/>
            </a:pPr>
            <a:r>
              <a:rPr lang="pl-PL" sz="1800" dirty="0" smtClean="0"/>
              <a:t>od zamówienia do realizacji – każdy pracownik pilotuje realizację „swojego” zamówienia</a:t>
            </a:r>
          </a:p>
          <a:p>
            <a:pPr marL="285750" lvl="0" indent="-285750">
              <a:lnSpc>
                <a:spcPct val="120000"/>
              </a:lnSpc>
              <a:buFontTx/>
              <a:buChar char="-"/>
            </a:pPr>
            <a:r>
              <a:rPr lang="pl-PL" sz="1800" dirty="0" smtClean="0"/>
              <a:t>zastępstwa w przypadku nieobecności</a:t>
            </a:r>
          </a:p>
          <a:p>
            <a:pPr lvl="0">
              <a:lnSpc>
                <a:spcPct val="120000"/>
              </a:lnSpc>
            </a:pPr>
            <a:r>
              <a:rPr lang="pl-PL" sz="1800" dirty="0" smtClean="0"/>
              <a:t>Wynagrodzenie zasadnicze od 1 kwietnia 2025 (aneksy)</a:t>
            </a:r>
          </a:p>
          <a:p>
            <a:pPr lvl="0">
              <a:lnSpc>
                <a:spcPct val="120000"/>
              </a:lnSpc>
            </a:pPr>
            <a:r>
              <a:rPr lang="pl-PL" sz="1800" dirty="0" smtClean="0"/>
              <a:t>Premia miesięczna uzależniona od realizacji Planu Sprzedaży Obrót na dany miesiąc oraz od indywidualnych wskaźników od 1 kwietnia 2025 (aneksy)</a:t>
            </a:r>
            <a:endParaRPr lang="pl-PL" sz="1800" dirty="0"/>
          </a:p>
          <a:p>
            <a:pPr marL="0" indent="0">
              <a:lnSpc>
                <a:spcPct val="120000"/>
              </a:lnSpc>
              <a:buNone/>
            </a:pPr>
            <a:endParaRPr lang="pl-PL" sz="1800" b="1" u="sng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4" y="283782"/>
            <a:ext cx="10206686" cy="449316"/>
          </a:xfrm>
        </p:spPr>
        <p:txBody>
          <a:bodyPr>
            <a:normAutofit/>
          </a:bodyPr>
          <a:lstStyle/>
          <a:p>
            <a:r>
              <a:rPr lang="pl-PL" b="1" dirty="0" smtClean="0"/>
              <a:t>Premia miesięczna</a:t>
            </a:r>
            <a:r>
              <a:rPr lang="pl-PL" b="1" dirty="0"/>
              <a:t> </a:t>
            </a:r>
            <a:r>
              <a:rPr lang="pl-PL" b="1" dirty="0" smtClean="0"/>
              <a:t>dla pracowników Biura Obsługi Klienta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332184"/>
            <a:ext cx="10510271" cy="459565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pl-PL" sz="3300" b="1" dirty="0">
                <a:solidFill>
                  <a:srgbClr val="00B050"/>
                </a:solidFill>
              </a:rPr>
              <a:t>Plan Sprzedaży</a:t>
            </a:r>
            <a:r>
              <a:rPr lang="pl-PL" sz="3300" dirty="0">
                <a:solidFill>
                  <a:srgbClr val="00B050"/>
                </a:solidFill>
              </a:rPr>
              <a:t> </a:t>
            </a:r>
            <a:r>
              <a:rPr lang="pl-PL" sz="3300" b="1" dirty="0" smtClean="0">
                <a:solidFill>
                  <a:srgbClr val="00B050"/>
                </a:solidFill>
              </a:rPr>
              <a:t>Obrót (PSO)</a:t>
            </a:r>
            <a:r>
              <a:rPr lang="pl-PL" sz="3300" dirty="0" smtClean="0">
                <a:solidFill>
                  <a:srgbClr val="00B050"/>
                </a:solidFill>
              </a:rPr>
              <a:t> </a:t>
            </a:r>
            <a:r>
              <a:rPr lang="pl-PL" sz="3300" dirty="0"/>
              <a:t>- stanowi cel działalności sprzedażowej Etisoft Kraków w okresie roku kalendarzowego, któremu podporządkowane są wszystkie </a:t>
            </a:r>
            <a:r>
              <a:rPr lang="pl-PL" sz="3300" dirty="0" smtClean="0"/>
              <a:t>procesy </a:t>
            </a:r>
            <a:r>
              <a:rPr lang="pl-PL" sz="3300" dirty="0"/>
              <a:t>marketingowe i handlowe, co oznacza, że pozostałe działania są konsekwencją przyjętego Planu Sprzedaży. Plan Sprzedaży określony jest poprzez wskazanie planowanej kwoty </a:t>
            </a:r>
            <a:r>
              <a:rPr lang="pl-PL" sz="3300" dirty="0" smtClean="0"/>
              <a:t>obrotu </a:t>
            </a:r>
            <a:r>
              <a:rPr lang="pl-PL" sz="3300" dirty="0"/>
              <a:t>ze sprzedaży towarów I podany jest do wiadomości pracowników do 31 grudnia roku poprzedzającego okres planowany. </a:t>
            </a:r>
          </a:p>
          <a:p>
            <a:pPr lvl="0">
              <a:lnSpc>
                <a:spcPct val="120000"/>
              </a:lnSpc>
            </a:pPr>
            <a:endParaRPr lang="pl-PL" sz="3300" b="1" dirty="0" smtClean="0">
              <a:solidFill>
                <a:srgbClr val="00B050"/>
              </a:solidFill>
            </a:endParaRPr>
          </a:p>
          <a:p>
            <a:pPr lvl="0">
              <a:lnSpc>
                <a:spcPct val="120000"/>
              </a:lnSpc>
            </a:pPr>
            <a:r>
              <a:rPr lang="pl-PL" sz="3300" b="1" dirty="0" smtClean="0">
                <a:solidFill>
                  <a:srgbClr val="00B050"/>
                </a:solidFill>
              </a:rPr>
              <a:t>Obrót </a:t>
            </a:r>
            <a:r>
              <a:rPr lang="pl-PL" sz="3300" b="1" dirty="0">
                <a:solidFill>
                  <a:srgbClr val="00B050"/>
                </a:solidFill>
              </a:rPr>
              <a:t>Miesięczny (OM) </a:t>
            </a:r>
            <a:r>
              <a:rPr lang="pl-PL" sz="3300" dirty="0"/>
              <a:t>- wartość sumaryczna netto wszystkich faktur wystawionych w danym miesiącu przez pracowników BOK. Obrót uzyskany ze sprzedaży usług transportu i przesyłek nie są wliczane do OM. </a:t>
            </a:r>
          </a:p>
          <a:p>
            <a:pPr>
              <a:lnSpc>
                <a:spcPct val="120000"/>
              </a:lnSpc>
            </a:pPr>
            <a:r>
              <a:rPr lang="en-GB" sz="3300" dirty="0"/>
              <a:t> </a:t>
            </a:r>
            <a:endParaRPr lang="pl-PL" sz="3300" dirty="0"/>
          </a:p>
          <a:p>
            <a:pPr lvl="0">
              <a:lnSpc>
                <a:spcPct val="120000"/>
              </a:lnSpc>
            </a:pPr>
            <a:r>
              <a:rPr lang="pl-PL" sz="3300" b="1" dirty="0">
                <a:solidFill>
                  <a:srgbClr val="00B050"/>
                </a:solidFill>
              </a:rPr>
              <a:t>Indywidualny Obrót Miesięczny (IOM) </a:t>
            </a:r>
            <a:r>
              <a:rPr lang="pl-PL" sz="3300" dirty="0"/>
              <a:t>- wartość sumaryczna netto wszystkich faktur wystawionych w danym miesiącu przez danego pracownika. Obrót uzyskany ze sprzedaży usług transportu i przesyłek nie są wliczane do IOM. </a:t>
            </a:r>
            <a:endParaRPr lang="pl-PL" sz="3300" dirty="0" smtClean="0"/>
          </a:p>
          <a:p>
            <a:pPr>
              <a:lnSpc>
                <a:spcPct val="120000"/>
              </a:lnSpc>
            </a:pPr>
            <a:endParaRPr lang="pl-PL" sz="3300" b="1" dirty="0" smtClean="0">
              <a:solidFill>
                <a:srgbClr val="00B050"/>
              </a:solidFill>
            </a:endParaRPr>
          </a:p>
          <a:p>
            <a:pPr>
              <a:lnSpc>
                <a:spcPct val="120000"/>
              </a:lnSpc>
            </a:pPr>
            <a:r>
              <a:rPr lang="pl-PL" sz="3300" b="1" dirty="0" smtClean="0">
                <a:solidFill>
                  <a:srgbClr val="00B050"/>
                </a:solidFill>
              </a:rPr>
              <a:t>Wskaźnik</a:t>
            </a:r>
            <a:r>
              <a:rPr lang="pl-PL" sz="3300" b="1" dirty="0">
                <a:solidFill>
                  <a:srgbClr val="00B050"/>
                </a:solidFill>
              </a:rPr>
              <a:t>: Udział %  Indywidualnego Obrotu Miesięcznego </a:t>
            </a:r>
            <a:r>
              <a:rPr lang="pl-PL" sz="3300" dirty="0"/>
              <a:t>– udział procentowy obrotu wszystkich wystawionych faktur w danym miesiącu przez danego pracownika w sumarycznym obrocie wszystkich wystawionych faktur przez pracowników BOK w danym miesiącu.</a:t>
            </a:r>
          </a:p>
          <a:p>
            <a:pPr lvl="0"/>
            <a:endParaRPr lang="pl-PL" sz="2900" dirty="0"/>
          </a:p>
          <a:p>
            <a:pPr marL="0" indent="0">
              <a:lnSpc>
                <a:spcPct val="120000"/>
              </a:lnSpc>
              <a:buNone/>
            </a:pPr>
            <a:endParaRPr lang="pl-PL" sz="1800" b="1" u="sng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4" y="409903"/>
            <a:ext cx="10206686" cy="68580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Sposób naliczania premii miesięcznej dla pracowników BOK opiera się na analizach wykonania określonych wskaźników przy zastosowaniu poniższych pojęć i założeń.</a:t>
            </a:r>
            <a:br>
              <a:rPr lang="pl-PL" b="1" dirty="0"/>
            </a:br>
            <a:r>
              <a:rPr lang="pl-PL" b="1" dirty="0"/>
              <a:t> 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6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615966"/>
            <a:ext cx="10510271" cy="201010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pl-PL" sz="1800" b="1" dirty="0" smtClean="0">
                <a:solidFill>
                  <a:srgbClr val="00B050"/>
                </a:solidFill>
              </a:rPr>
              <a:t>Wskaźnik</a:t>
            </a:r>
            <a:r>
              <a:rPr lang="pl-PL" sz="1800" b="1" dirty="0">
                <a:solidFill>
                  <a:srgbClr val="00B050"/>
                </a:solidFill>
              </a:rPr>
              <a:t>: Udział %  Indywidualnego Obrotu Miesięcznego </a:t>
            </a:r>
            <a:r>
              <a:rPr lang="pl-PL" sz="1800" dirty="0"/>
              <a:t>– udział procentowy obrotu wszystkich wystawionych faktur w danym miesiącu przez danego pracownika w sumarycznym obrocie wszystkich wystawionych faktur przez pracowników BOK w danym miesiącu.</a:t>
            </a:r>
          </a:p>
          <a:p>
            <a:pPr lvl="0"/>
            <a:endParaRPr lang="pl-PL" sz="1800" dirty="0"/>
          </a:p>
          <a:p>
            <a:pPr lvl="0"/>
            <a:r>
              <a:rPr lang="pl-PL" sz="1800" b="1" u="sng" dirty="0" smtClean="0"/>
              <a:t>Przykład Udziału % IOM w OM firmy:</a:t>
            </a:r>
            <a:endParaRPr lang="pl-PL" sz="1800" b="1" u="sng" dirty="0"/>
          </a:p>
          <a:p>
            <a:pPr marL="0" indent="0">
              <a:lnSpc>
                <a:spcPct val="120000"/>
              </a:lnSpc>
              <a:buNone/>
            </a:pPr>
            <a:endParaRPr lang="pl-PL" sz="1800" b="1" u="sng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4" y="409903"/>
            <a:ext cx="10206686" cy="685800"/>
          </a:xfrm>
        </p:spPr>
        <p:txBody>
          <a:bodyPr>
            <a:normAutofit/>
          </a:bodyPr>
          <a:lstStyle/>
          <a:p>
            <a:r>
              <a:rPr lang="pl-PL" b="1" dirty="0"/>
              <a:t> 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750226"/>
              </p:ext>
            </p:extLst>
          </p:nvPr>
        </p:nvGraphicFramePr>
        <p:xfrm>
          <a:off x="6119648" y="35078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143278"/>
              </p:ext>
            </p:extLst>
          </p:nvPr>
        </p:nvGraphicFramePr>
        <p:xfrm>
          <a:off x="1156438" y="3733482"/>
          <a:ext cx="4377259" cy="1650444"/>
        </p:xfrm>
        <a:graphic>
          <a:graphicData uri="http://schemas.openxmlformats.org/drawingml/2006/table">
            <a:tbl>
              <a:tblPr/>
              <a:tblGrid>
                <a:gridCol w="2581461"/>
                <a:gridCol w="1795798"/>
              </a:tblGrid>
              <a:tr h="41261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Katarzyna Kucharzyk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40,55%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61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Paweł Młynarski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42,65%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61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Kamil Milewski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0" i="0" u="none" strike="noStrike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16,80%</a:t>
                      </a:r>
                      <a:endParaRPr lang="pl-PL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611">
                <a:tc>
                  <a:txBody>
                    <a:bodyPr/>
                    <a:lstStyle/>
                    <a:p>
                      <a:pPr algn="l" fontAlgn="b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RAZEM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100,00%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42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4" y="283780"/>
            <a:ext cx="10206686" cy="811923"/>
          </a:xfrm>
        </p:spPr>
        <p:txBody>
          <a:bodyPr>
            <a:normAutofit/>
          </a:bodyPr>
          <a:lstStyle/>
          <a:p>
            <a:r>
              <a:rPr lang="pl-PL" b="1" dirty="0"/>
              <a:t> 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998812" y="1470988"/>
            <a:ext cx="10588844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>
              <a:lnSpc>
                <a:spcPct val="100000"/>
              </a:lnSpc>
            </a:pPr>
            <a:r>
              <a:rPr lang="pl-PL" sz="1600" b="1" dirty="0" smtClean="0">
                <a:solidFill>
                  <a:srgbClr val="00B050"/>
                </a:solidFill>
                <a:latin typeface="+mn-lt"/>
              </a:rPr>
              <a:t>Kwota </a:t>
            </a:r>
            <a:r>
              <a:rPr lang="pl-PL" sz="1600" b="1" dirty="0">
                <a:solidFill>
                  <a:srgbClr val="00B050"/>
                </a:solidFill>
                <a:latin typeface="+mn-lt"/>
              </a:rPr>
              <a:t>bazowa na dany okres rozliczeniowy </a:t>
            </a:r>
            <a:r>
              <a:rPr lang="pl-PL" sz="1600" dirty="0">
                <a:latin typeface="+mn-lt"/>
              </a:rPr>
              <a:t>– wysokość kwoty bazowej zależna jest od wysokości Planu Sprzedaży na dany </a:t>
            </a:r>
            <a:r>
              <a:rPr lang="pl-PL" sz="1600" dirty="0" smtClean="0">
                <a:latin typeface="+mn-lt"/>
              </a:rPr>
              <a:t>okres.</a:t>
            </a:r>
          </a:p>
          <a:p>
            <a:pPr lvl="0">
              <a:lnSpc>
                <a:spcPct val="100000"/>
              </a:lnSpc>
            </a:pPr>
            <a:r>
              <a:rPr lang="en-GB" sz="1600" b="1" dirty="0">
                <a:latin typeface="+mn-lt"/>
              </a:rPr>
              <a:t> </a:t>
            </a:r>
            <a:endParaRPr lang="pl-PL" sz="1600" dirty="0">
              <a:latin typeface="+mn-lt"/>
            </a:endParaRPr>
          </a:p>
          <a:p>
            <a:pPr lvl="0">
              <a:lnSpc>
                <a:spcPct val="100000"/>
              </a:lnSpc>
            </a:pPr>
            <a:r>
              <a:rPr lang="pl-PL" sz="1600" b="1" dirty="0">
                <a:solidFill>
                  <a:srgbClr val="00B050"/>
                </a:solidFill>
                <a:latin typeface="+mn-lt"/>
              </a:rPr>
              <a:t>Kwota bazowa na dany miesiąc </a:t>
            </a:r>
            <a:r>
              <a:rPr lang="pl-PL" sz="1600" dirty="0">
                <a:latin typeface="+mn-lt"/>
              </a:rPr>
              <a:t>– wysokość kwoty bazowej na dany miesiąc zależna jest od poziomu procentowego realizacji Planu Sprzedaży Obrót w danym miesiącu a jej wysokość podlega obliczeniu wg mnożnika podanego w poniższej tabeli</a:t>
            </a:r>
            <a:r>
              <a:rPr lang="pl-PL" sz="1600" dirty="0" smtClean="0">
                <a:latin typeface="+mn-lt"/>
              </a:rPr>
              <a:t>.</a:t>
            </a:r>
          </a:p>
          <a:p>
            <a:pPr lvl="0">
              <a:lnSpc>
                <a:spcPct val="100000"/>
              </a:lnSpc>
            </a:pPr>
            <a:endParaRPr lang="pl-PL" sz="16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pl-PL" sz="1600" dirty="0">
                <a:latin typeface="+mn-lt"/>
              </a:rPr>
              <a:t> </a:t>
            </a:r>
            <a:endParaRPr kumimoji="0" lang="pl-PL" alt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506254"/>
              </p:ext>
            </p:extLst>
          </p:nvPr>
        </p:nvGraphicFramePr>
        <p:xfrm>
          <a:off x="1324522" y="3544433"/>
          <a:ext cx="7630290" cy="2203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6842"/>
                <a:gridCol w="3873448"/>
              </a:tblGrid>
              <a:tr h="7403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Poziom % realizacji PSO 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Mnożnik  wysokości Kwoty bazowej na dany okres rozliczeniowy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0 - 79,99%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80,00 - 89,99 %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0,5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90,00 - 94,99 %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0,75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70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95,00 % i więcej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1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24522" y="3133705"/>
            <a:ext cx="468109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Calibri" pitchFamily="34" charset="0"/>
              </a:rPr>
              <a:t>Wskaźnik: Poziom % realizacji Planu Sprzedaży Obrót</a:t>
            </a:r>
            <a:endParaRPr kumimoji="0" lang="pl-PL" alt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7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4" y="283780"/>
            <a:ext cx="10206686" cy="811923"/>
          </a:xfrm>
        </p:spPr>
        <p:txBody>
          <a:bodyPr>
            <a:normAutofit/>
          </a:bodyPr>
          <a:lstStyle/>
          <a:p>
            <a:r>
              <a:rPr lang="pl-PL" b="1" dirty="0"/>
              <a:t> 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130167"/>
              </p:ext>
            </p:extLst>
          </p:nvPr>
        </p:nvGraphicFramePr>
        <p:xfrm>
          <a:off x="1447576" y="2873742"/>
          <a:ext cx="6364238" cy="23850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0359"/>
                <a:gridCol w="318387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Udział % IOM 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Mnożnik Kwoty bazowej na dany okres rozliczeniowy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0- 14,99%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15,00 – 32,99%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0,5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33,00 – 65,99%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0,75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>
                          <a:effectLst/>
                        </a:rPr>
                        <a:t>66,00% i więcej</a:t>
                      </a:r>
                      <a:endParaRPr lang="pl-PL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>
                          <a:effectLst/>
                        </a:rPr>
                        <a:t>1</a:t>
                      </a:r>
                      <a:endParaRPr lang="pl-PL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pl-PL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8" name="Rectangle 1"/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1006694" y="931945"/>
            <a:ext cx="10588844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n-lt"/>
                <a:ea typeface="Times New Roman" pitchFamily="18" charset="0"/>
                <a:cs typeface="Calibri" pitchFamily="34" charset="0"/>
              </a:rPr>
              <a:t>Premia miesięczna</a:t>
            </a:r>
            <a:endParaRPr kumimoji="0" lang="pl-PL" altLang="pl-PL" sz="1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+mn-lt"/>
            </a:endParaRPr>
          </a:p>
          <a:p>
            <a:pPr marL="0" marR="0" lvl="0" indent="2286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Calibri" pitchFamily="34" charset="0"/>
              </a:rPr>
              <a:t>Wysokość premii miesięcznej wynosi maksymalnie </a:t>
            </a:r>
            <a:r>
              <a:rPr kumimoji="0" lang="pl-PL" altLang="pl-P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Calibri" pitchFamily="34" charset="0"/>
              </a:rPr>
              <a:t>20%</a:t>
            </a:r>
            <a:r>
              <a:rPr kumimoji="0" lang="pl-PL" altLang="pl-P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Calibri" pitchFamily="34" charset="0"/>
              </a:rPr>
              <a:t> Kwoty bazowej na dany miesiąc a jej wysokość podlega obliczeniu wg mnożnika podanego w poniższej tabeli.</a:t>
            </a:r>
            <a:endParaRPr kumimoji="0" lang="pl-PL" alt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lvl="0">
              <a:lnSpc>
                <a:spcPct val="150000"/>
              </a:lnSpc>
            </a:pPr>
            <a:r>
              <a:rPr kumimoji="0" lang="pl-PL" altLang="pl-P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Calibri" pitchFamily="34" charset="0"/>
              </a:rPr>
              <a:t>Wskaźnik: Udział % Indywidualnego Obrotu Miesięcznego</a:t>
            </a:r>
          </a:p>
          <a:p>
            <a:pPr>
              <a:lnSpc>
                <a:spcPct val="100000"/>
              </a:lnSpc>
            </a:pPr>
            <a:endParaRPr kumimoji="0" lang="pl-PL" alt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4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24" y="283780"/>
            <a:ext cx="10206686" cy="811923"/>
          </a:xfrm>
        </p:spPr>
        <p:txBody>
          <a:bodyPr>
            <a:normAutofit/>
          </a:bodyPr>
          <a:lstStyle/>
          <a:p>
            <a:r>
              <a:rPr lang="pl-PL" b="1" dirty="0"/>
              <a:t> 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body" sz="quarter" idx="15"/>
          </p:nvPr>
        </p:nvSpPr>
        <p:spPr bwMode="auto">
          <a:xfrm>
            <a:off x="998812" y="2225041"/>
            <a:ext cx="105888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pl-PL" sz="1600" u="sng" dirty="0" smtClean="0"/>
              <a:t>Przykład</a:t>
            </a:r>
            <a:r>
              <a:rPr lang="pl-PL" sz="1600" dirty="0"/>
              <a:t> </a:t>
            </a:r>
            <a:r>
              <a:rPr lang="pl-PL" sz="1600" dirty="0" smtClean="0"/>
              <a:t>serwer: BOK\Pracownicy </a:t>
            </a:r>
            <a:r>
              <a:rPr lang="pl-PL" sz="1600" dirty="0" smtClean="0">
                <a:hlinkClick r:id="rId3" action="ppaction://hlinkfile"/>
              </a:rPr>
              <a:t>W:\Pracownicy\Przykład BOK premia 2025.xlsx</a:t>
            </a:r>
            <a:endParaRPr lang="pl-PL" sz="1600" u="sng" dirty="0"/>
          </a:p>
          <a:p>
            <a:pPr>
              <a:lnSpc>
                <a:spcPct val="150000"/>
              </a:lnSpc>
            </a:pPr>
            <a:r>
              <a:rPr lang="pl-PL" sz="1600" u="sng" dirty="0" smtClean="0"/>
              <a:t>Indywidualne </a:t>
            </a:r>
            <a:r>
              <a:rPr lang="pl-PL" sz="1600" u="sng" smtClean="0"/>
              <a:t>rozliczenia</a:t>
            </a:r>
            <a:r>
              <a:rPr lang="pl-PL" sz="1600" smtClean="0"/>
              <a:t> serwer: </a:t>
            </a:r>
            <a:r>
              <a:rPr lang="pl-PL" sz="1600" dirty="0" smtClean="0"/>
              <a:t>BOK\Pracownicy\inicjały pracownika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68225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1302</TotalTime>
  <Words>353</Words>
  <Application>Microsoft Office PowerPoint</Application>
  <PresentationFormat>Niestandardowy</PresentationFormat>
  <Paragraphs>85</Paragraphs>
  <Slides>8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SZABLON PREZENTACJI 2021_PL</vt:lpstr>
      <vt:lpstr>Nowy system premiowy DLA PRACOWNIKÓW bok 2025</vt:lpstr>
      <vt:lpstr>Premia miesięczna dla pracowników Biura Obsługi Klienta</vt:lpstr>
      <vt:lpstr>Sposób naliczania premii miesięcznej dla pracowników BOK opiera się na analizach wykonania określonych wskaźników przy zastosowaniu poniższych pojęć i założeń.  </vt:lpstr>
      <vt:lpstr> </vt:lpstr>
      <vt:lpstr> </vt:lpstr>
      <vt:lpstr> </vt:lpstr>
      <vt:lpstr> 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194</cp:revision>
  <cp:lastPrinted>2025-01-30T11:58:00Z</cp:lastPrinted>
  <dcterms:created xsi:type="dcterms:W3CDTF">2022-01-11T11:26:57Z</dcterms:created>
  <dcterms:modified xsi:type="dcterms:W3CDTF">2025-03-10T15:15:30Z</dcterms:modified>
</cp:coreProperties>
</file>