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18"/>
  </p:notesMasterIdLst>
  <p:sldIdLst>
    <p:sldId id="280" r:id="rId2"/>
    <p:sldId id="257" r:id="rId3"/>
    <p:sldId id="340" r:id="rId4"/>
    <p:sldId id="342" r:id="rId5"/>
    <p:sldId id="351" r:id="rId6"/>
    <p:sldId id="343" r:id="rId7"/>
    <p:sldId id="352" r:id="rId8"/>
    <p:sldId id="350" r:id="rId9"/>
    <p:sldId id="347" r:id="rId10"/>
    <p:sldId id="354" r:id="rId11"/>
    <p:sldId id="353" r:id="rId12"/>
    <p:sldId id="348" r:id="rId13"/>
    <p:sldId id="345" r:id="rId14"/>
    <p:sldId id="349" r:id="rId15"/>
    <p:sldId id="355" r:id="rId16"/>
    <p:sldId id="346" r:id="rId17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E0F8"/>
    <a:srgbClr val="990099"/>
    <a:srgbClr val="FF0066"/>
    <a:srgbClr val="F97407"/>
    <a:srgbClr val="E1BC1F"/>
    <a:srgbClr val="00458A"/>
    <a:srgbClr val="003366"/>
    <a:srgbClr val="CC9900"/>
    <a:srgbClr val="5A8C8B"/>
    <a:srgbClr val="0041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49" autoAdjust="0"/>
    <p:restoredTop sz="94679" autoAdjust="0"/>
  </p:normalViewPr>
  <p:slideViewPr>
    <p:cSldViewPr>
      <p:cViewPr>
        <p:scale>
          <a:sx n="71" d="100"/>
          <a:sy n="71" d="100"/>
        </p:scale>
        <p:origin x="-1578" y="102"/>
      </p:cViewPr>
      <p:guideLst>
        <p:guide orient="horz" pos="1071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6"/>
    </p:cViewPr>
  </p:sorterViewPr>
  <p:notesViewPr>
    <p:cSldViewPr>
      <p:cViewPr varScale="1">
        <p:scale>
          <a:sx n="53" d="100"/>
          <a:sy n="53" d="100"/>
        </p:scale>
        <p:origin x="-1788" y="-96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etisoft-samsam\w\marketing\2_MARKETING\marketing%202014\dane%20sp&#243;&#322;ki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etisoft-samsam\w\marketing\2_MARKETING\marketing%202014\dane%20sp&#243;&#322;ki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layout/>
      <c:overlay val="0"/>
      <c:spPr>
        <a:ln>
          <a:noFill/>
        </a:ln>
      </c:spPr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6071741032370946E-2"/>
          <c:y val="0.18091462525517643"/>
          <c:w val="0.88337270341207363"/>
          <c:h val="0.632712160979877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obroty!$A$11</c:f>
              <c:strCache>
                <c:ptCount val="1"/>
                <c:pt idx="0">
                  <c:v>Obroty w mln zł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obroty!$B$10:$M$10</c:f>
              <c:strCach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plan 2015</c:v>
                </c:pt>
              </c:strCache>
            </c:strRef>
          </c:cat>
          <c:val>
            <c:numRef>
              <c:f>obroty!$B$11:$M$11</c:f>
              <c:numCache>
                <c:formatCode>General</c:formatCode>
                <c:ptCount val="12"/>
                <c:pt idx="0">
                  <c:v>29</c:v>
                </c:pt>
                <c:pt idx="1">
                  <c:v>32</c:v>
                </c:pt>
                <c:pt idx="2">
                  <c:v>44</c:v>
                </c:pt>
                <c:pt idx="3">
                  <c:v>51</c:v>
                </c:pt>
                <c:pt idx="4">
                  <c:v>58</c:v>
                </c:pt>
                <c:pt idx="5">
                  <c:v>60</c:v>
                </c:pt>
                <c:pt idx="6">
                  <c:v>72</c:v>
                </c:pt>
                <c:pt idx="7">
                  <c:v>80</c:v>
                </c:pt>
                <c:pt idx="8">
                  <c:v>90</c:v>
                </c:pt>
                <c:pt idx="9">
                  <c:v>104</c:v>
                </c:pt>
                <c:pt idx="10">
                  <c:v>120</c:v>
                </c:pt>
                <c:pt idx="11">
                  <c:v>130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5111680"/>
        <c:axId val="55113216"/>
        <c:axId val="0"/>
      </c:bar3DChart>
      <c:catAx>
        <c:axId val="55111680"/>
        <c:scaling>
          <c:orientation val="minMax"/>
        </c:scaling>
        <c:delete val="0"/>
        <c:axPos val="b"/>
        <c:majorTickMark val="out"/>
        <c:minorTickMark val="none"/>
        <c:tickLblPos val="nextTo"/>
        <c:crossAx val="55113216"/>
        <c:crosses val="autoZero"/>
        <c:auto val="1"/>
        <c:lblAlgn val="ctr"/>
        <c:lblOffset val="100"/>
        <c:noMultiLvlLbl val="0"/>
      </c:catAx>
      <c:valAx>
        <c:axId val="551132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511168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zatrudnienie!$A$2</c:f>
              <c:strCache>
                <c:ptCount val="1"/>
                <c:pt idx="0">
                  <c:v>Wielkość zatrudnienia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cat>
            <c:strRef>
              <c:f>zatrudnienie!$B$1:$M$1</c:f>
              <c:strCach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plan 2015</c:v>
                </c:pt>
              </c:strCache>
            </c:strRef>
          </c:cat>
          <c:val>
            <c:numRef>
              <c:f>zatrudnienie!$B$2:$M$2</c:f>
              <c:numCache>
                <c:formatCode>General</c:formatCode>
                <c:ptCount val="12"/>
                <c:pt idx="0">
                  <c:v>68</c:v>
                </c:pt>
                <c:pt idx="1">
                  <c:v>82</c:v>
                </c:pt>
                <c:pt idx="2">
                  <c:v>102</c:v>
                </c:pt>
                <c:pt idx="3">
                  <c:v>120</c:v>
                </c:pt>
                <c:pt idx="4">
                  <c:v>140</c:v>
                </c:pt>
                <c:pt idx="5">
                  <c:v>190</c:v>
                </c:pt>
                <c:pt idx="6">
                  <c:v>210</c:v>
                </c:pt>
                <c:pt idx="7">
                  <c:v>230</c:v>
                </c:pt>
                <c:pt idx="8">
                  <c:v>234</c:v>
                </c:pt>
                <c:pt idx="9">
                  <c:v>259</c:v>
                </c:pt>
                <c:pt idx="10">
                  <c:v>276</c:v>
                </c:pt>
                <c:pt idx="11">
                  <c:v>300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5160192"/>
        <c:axId val="56034432"/>
        <c:axId val="0"/>
      </c:bar3DChart>
      <c:catAx>
        <c:axId val="55160192"/>
        <c:scaling>
          <c:orientation val="minMax"/>
        </c:scaling>
        <c:delete val="0"/>
        <c:axPos val="b"/>
        <c:majorTickMark val="out"/>
        <c:minorTickMark val="none"/>
        <c:tickLblPos val="nextTo"/>
        <c:crossAx val="56034432"/>
        <c:crosses val="autoZero"/>
        <c:auto val="1"/>
        <c:lblAlgn val="ctr"/>
        <c:lblOffset val="100"/>
        <c:noMultiLvlLbl val="0"/>
      </c:catAx>
      <c:valAx>
        <c:axId val="560344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5160192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 b="0" u="none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 b="0" u="none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 b="0" u="none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 b="0" u="none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C337B3B9-D40D-4736-B383-D4776EDCF86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6268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9723A0-49AD-4D64-A1C4-1FE1433CF0F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6BBFF2-84C1-465E-89DA-065104A7358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61D1CE-C345-4938-92F3-38D97AB14DC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C230F-196B-4D73-8CD0-2B891D89D3A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4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4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400">
                <a:latin typeface="+mn-lt"/>
              </a:defRPr>
            </a:lvl1pPr>
          </a:lstStyle>
          <a:p>
            <a:pPr>
              <a:defRPr/>
            </a:pPr>
            <a:fld id="{F5BF08BC-2D2F-47AC-A836-07227C27730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unipt.pl/pliki/aktualnosci/2013/2013-11-27-Szlachetna-paczka.png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openxmlformats.org/officeDocument/2006/relationships/hyperlink" Target="http://www.google.pl/url?sa=i&amp;rct=j&amp;q=&amp;esrc=s&amp;source=images&amp;cd=&amp;cad=rja&amp;uact=8&amp;ved=0CAcQjRw&amp;url=http://www.wwserwis.pl/&amp;ei=iDaIVMfFAoK_ywPty4K4Dg&amp;bvm=bv.81456516,d.bGQ&amp;psig=AFQjCNEPrXYgHdis6I96egtSOlVP9xbGKw&amp;ust=1418299335845516" TargetMode="Externa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871700" y="3609020"/>
            <a:ext cx="57246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buFontTx/>
              <a:buNone/>
            </a:pPr>
            <a:r>
              <a:rPr lang="pl-PL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Wigilia 2014</a:t>
            </a:r>
            <a:endParaRPr lang="pl-PL" sz="6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a 16"/>
          <p:cNvGrpSpPr/>
          <p:nvPr/>
        </p:nvGrpSpPr>
        <p:grpSpPr>
          <a:xfrm>
            <a:off x="0" y="332656"/>
            <a:ext cx="9144000" cy="1332148"/>
            <a:chOff x="0" y="332656"/>
            <a:chExt cx="9144000" cy="1332148"/>
          </a:xfrm>
        </p:grpSpPr>
        <p:sp>
          <p:nvSpPr>
            <p:cNvPr id="8" name="Prostokąt 7"/>
            <p:cNvSpPr/>
            <p:nvPr/>
          </p:nvSpPr>
          <p:spPr>
            <a:xfrm>
              <a:off x="3557705" y="332656"/>
              <a:ext cx="558629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pl-PL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Times New Roman" pitchFamily="18" charset="0"/>
                </a:rPr>
                <a:t>NAJWAŻNIEJSZE INFORMACJE</a:t>
              </a:r>
              <a:endParaRPr lang="pl-PL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endParaRPr>
            </a:p>
          </p:txBody>
        </p:sp>
        <p:sp>
          <p:nvSpPr>
            <p:cNvPr id="9" name="Prostokąt 8"/>
            <p:cNvSpPr/>
            <p:nvPr/>
          </p:nvSpPr>
          <p:spPr bwMode="auto">
            <a:xfrm>
              <a:off x="0" y="1088740"/>
              <a:ext cx="9144000" cy="57606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cxnSp>
        <p:nvCxnSpPr>
          <p:cNvPr id="11" name="Łącznik prosty 10"/>
          <p:cNvCxnSpPr/>
          <p:nvPr/>
        </p:nvCxnSpPr>
        <p:spPr bwMode="auto">
          <a:xfrm>
            <a:off x="0" y="1772816"/>
            <a:ext cx="7308304" cy="252028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Prostokąt 10"/>
          <p:cNvSpPr>
            <a:spLocks noChangeArrowheads="1"/>
          </p:cNvSpPr>
          <p:nvPr/>
        </p:nvSpPr>
        <p:spPr bwMode="auto">
          <a:xfrm>
            <a:off x="503548" y="1412776"/>
            <a:ext cx="7597775" cy="105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>
            <a:spAutoFit/>
          </a:bodyPr>
          <a:lstStyle/>
          <a:p>
            <a:pPr>
              <a:spcBef>
                <a:spcPts val="288"/>
              </a:spcBef>
            </a:pPr>
            <a:r>
              <a:rPr lang="pl-PL" sz="2000" dirty="0" smtClean="0"/>
              <a:t>Osiągnęliśmy obroty </a:t>
            </a:r>
            <a:r>
              <a:rPr lang="pl-PL" sz="2000" dirty="0"/>
              <a:t>na poziomie </a:t>
            </a:r>
            <a:r>
              <a:rPr lang="pl-PL" sz="2000" b="1" dirty="0" smtClean="0"/>
              <a:t>120 </a:t>
            </a:r>
            <a:r>
              <a:rPr lang="pl-PL" sz="2000" b="1" dirty="0"/>
              <a:t>mln z</a:t>
            </a:r>
            <a:r>
              <a:rPr lang="pl-PL" sz="2000" dirty="0"/>
              <a:t>ł</a:t>
            </a:r>
            <a:r>
              <a:rPr lang="pl-PL" sz="2000" dirty="0" smtClean="0"/>
              <a:t>. Został </a:t>
            </a:r>
            <a:r>
              <a:rPr lang="pl-PL" sz="2000" dirty="0"/>
              <a:t>osiągnięty </a:t>
            </a:r>
            <a:r>
              <a:rPr lang="pl-PL" sz="2000" dirty="0" smtClean="0"/>
              <a:t>15</a:t>
            </a:r>
            <a:r>
              <a:rPr lang="pl-PL" sz="2000" dirty="0" smtClean="0"/>
              <a:t>% </a:t>
            </a:r>
            <a:r>
              <a:rPr lang="pl-PL" sz="2000" dirty="0"/>
              <a:t>wzrost sprzedaży w stosunku do </a:t>
            </a:r>
            <a:r>
              <a:rPr lang="pl-PL" sz="2000" dirty="0" smtClean="0"/>
              <a:t>2013 </a:t>
            </a:r>
            <a:r>
              <a:rPr lang="pl-PL" sz="2000" dirty="0"/>
              <a:t>roku. </a:t>
            </a:r>
          </a:p>
        </p:txBody>
      </p:sp>
      <p:graphicFrame>
        <p:nvGraphicFramePr>
          <p:cNvPr id="10" name="Wykres 9"/>
          <p:cNvGraphicFramePr/>
          <p:nvPr/>
        </p:nvGraphicFramePr>
        <p:xfrm>
          <a:off x="215516" y="2852936"/>
          <a:ext cx="6624736" cy="3715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Wykres 5"/>
          <p:cNvGraphicFramePr/>
          <p:nvPr/>
        </p:nvGraphicFramePr>
        <p:xfrm>
          <a:off x="323528" y="2852936"/>
          <a:ext cx="6048672" cy="3679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9" name="Grupa 8"/>
          <p:cNvGrpSpPr/>
          <p:nvPr/>
        </p:nvGrpSpPr>
        <p:grpSpPr>
          <a:xfrm>
            <a:off x="0" y="332656"/>
            <a:ext cx="9144000" cy="1332148"/>
            <a:chOff x="0" y="332656"/>
            <a:chExt cx="9144000" cy="1332148"/>
          </a:xfrm>
        </p:grpSpPr>
        <p:sp>
          <p:nvSpPr>
            <p:cNvPr id="5" name="Prostokąt 4"/>
            <p:cNvSpPr/>
            <p:nvPr/>
          </p:nvSpPr>
          <p:spPr>
            <a:xfrm>
              <a:off x="3557705" y="332656"/>
              <a:ext cx="558629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pl-PL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Times New Roman" pitchFamily="18" charset="0"/>
                </a:rPr>
                <a:t>NAJWAŻNIEJSZE INFORMACJE</a:t>
              </a:r>
              <a:endParaRPr lang="pl-PL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endParaRPr>
            </a:p>
          </p:txBody>
        </p:sp>
        <p:sp>
          <p:nvSpPr>
            <p:cNvPr id="8" name="Prostokąt 7"/>
            <p:cNvSpPr/>
            <p:nvPr/>
          </p:nvSpPr>
          <p:spPr bwMode="auto">
            <a:xfrm>
              <a:off x="0" y="1088740"/>
              <a:ext cx="9144000" cy="57606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3" name="Prostokąt 10"/>
          <p:cNvSpPr>
            <a:spLocks noChangeArrowheads="1"/>
          </p:cNvSpPr>
          <p:nvPr/>
        </p:nvSpPr>
        <p:spPr bwMode="auto">
          <a:xfrm>
            <a:off x="467544" y="1376772"/>
            <a:ext cx="813690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>
            <a:spAutoFit/>
          </a:bodyPr>
          <a:lstStyle/>
          <a:p>
            <a:pPr>
              <a:spcBef>
                <a:spcPts val="288"/>
              </a:spcBef>
            </a:pPr>
            <a:r>
              <a:rPr lang="pl-PL" sz="2000" dirty="0" smtClean="0"/>
              <a:t>Zatrudnienie zwiększyło się o 10% do </a:t>
            </a:r>
            <a:r>
              <a:rPr lang="pl-PL" sz="2000" b="1" dirty="0" smtClean="0"/>
              <a:t>276 osób</a:t>
            </a:r>
            <a:r>
              <a:rPr lang="pl-PL" sz="2000" dirty="0" smtClean="0"/>
              <a:t> w </a:t>
            </a:r>
            <a:r>
              <a:rPr lang="pl-PL" sz="2000" dirty="0"/>
              <a:t>Etisoft Sp. z o.o</a:t>
            </a:r>
            <a:r>
              <a:rPr lang="pl-PL" sz="2000" dirty="0" smtClean="0"/>
              <a:t>., w grupie (Etisoft, </a:t>
            </a:r>
            <a:r>
              <a:rPr lang="pl-PL" sz="2000" dirty="0" smtClean="0"/>
              <a:t>RSP, EPS) </a:t>
            </a:r>
            <a:r>
              <a:rPr lang="pl-PL" sz="2000" dirty="0" smtClean="0"/>
              <a:t>do </a:t>
            </a:r>
            <a:r>
              <a:rPr lang="pl-PL" sz="2000" b="1" dirty="0" smtClean="0"/>
              <a:t>327osób</a:t>
            </a:r>
            <a:r>
              <a:rPr lang="pl-PL" sz="2000" dirty="0" smtClean="0"/>
              <a:t>.</a:t>
            </a:r>
            <a:endParaRPr lang="pl-PL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/>
          <p:cNvGrpSpPr/>
          <p:nvPr/>
        </p:nvGrpSpPr>
        <p:grpSpPr>
          <a:xfrm>
            <a:off x="0" y="332656"/>
            <a:ext cx="9144000" cy="1332148"/>
            <a:chOff x="0" y="332656"/>
            <a:chExt cx="9144000" cy="1332148"/>
          </a:xfrm>
        </p:grpSpPr>
        <p:sp>
          <p:nvSpPr>
            <p:cNvPr id="5" name="Prostokąt 4"/>
            <p:cNvSpPr/>
            <p:nvPr/>
          </p:nvSpPr>
          <p:spPr>
            <a:xfrm>
              <a:off x="3557705" y="332656"/>
              <a:ext cx="558629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pl-PL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Times New Roman" pitchFamily="18" charset="0"/>
                </a:rPr>
                <a:t>CO SIĘ DZIAŁO W 2014 ROKU </a:t>
              </a:r>
              <a:endParaRPr lang="pl-PL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endParaRPr>
            </a:p>
          </p:txBody>
        </p:sp>
        <p:sp>
          <p:nvSpPr>
            <p:cNvPr id="6" name="Prostokąt 5"/>
            <p:cNvSpPr/>
            <p:nvPr/>
          </p:nvSpPr>
          <p:spPr bwMode="auto">
            <a:xfrm>
              <a:off x="0" y="1088740"/>
              <a:ext cx="9144000" cy="57606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4" name="Prostokąt 10"/>
          <p:cNvSpPr>
            <a:spLocks noChangeArrowheads="1"/>
          </p:cNvSpPr>
          <p:nvPr/>
        </p:nvSpPr>
        <p:spPr bwMode="auto">
          <a:xfrm>
            <a:off x="467544" y="2177110"/>
            <a:ext cx="8496944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000" dirty="0" smtClean="0"/>
              <a:t>Uruchomiliśmy system </a:t>
            </a:r>
            <a:r>
              <a:rPr lang="pl-PL" sz="2000" dirty="0" smtClean="0"/>
              <a:t>ERP 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000" dirty="0" smtClean="0"/>
              <a:t>Przenieśliśmy magazyn </a:t>
            </a:r>
            <a:r>
              <a:rPr lang="pl-PL" sz="2000" dirty="0" smtClean="0"/>
              <a:t>surowców na ul. Sowińskiego.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000" dirty="0" smtClean="0"/>
              <a:t>Przenieśliśmy całą obsługę logistyczną </a:t>
            </a:r>
            <a:r>
              <a:rPr lang="pl-PL" sz="2000" dirty="0" smtClean="0"/>
              <a:t>klientów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 do Działu  </a:t>
            </a:r>
            <a:r>
              <a:rPr lang="pl-PL" sz="2000" i="1" dirty="0" smtClean="0"/>
              <a:t>Logistyki Dostaw i Wysyłek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000" dirty="0" smtClean="0"/>
              <a:t>Utworzyliśmy </a:t>
            </a:r>
            <a:r>
              <a:rPr lang="pl-PL" sz="2000" i="1" dirty="0" smtClean="0"/>
              <a:t>Dział Fakturowania</a:t>
            </a:r>
            <a:endParaRPr lang="pl-PL" sz="2000" i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/>
          <p:cNvGrpSpPr/>
          <p:nvPr/>
        </p:nvGrpSpPr>
        <p:grpSpPr>
          <a:xfrm>
            <a:off x="0" y="332656"/>
            <a:ext cx="9144000" cy="1332148"/>
            <a:chOff x="0" y="332656"/>
            <a:chExt cx="9144000" cy="1332148"/>
          </a:xfrm>
        </p:grpSpPr>
        <p:sp>
          <p:nvSpPr>
            <p:cNvPr id="5" name="Prostokąt 4"/>
            <p:cNvSpPr/>
            <p:nvPr/>
          </p:nvSpPr>
          <p:spPr>
            <a:xfrm>
              <a:off x="3557705" y="332656"/>
              <a:ext cx="558629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pl-PL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Times New Roman" pitchFamily="18" charset="0"/>
                </a:rPr>
                <a:t>CO SIĘ DZIAŁO W 2014 ROKU </a:t>
              </a:r>
              <a:endParaRPr lang="pl-PL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endParaRPr>
            </a:p>
          </p:txBody>
        </p:sp>
        <p:sp>
          <p:nvSpPr>
            <p:cNvPr id="6" name="Prostokąt 5"/>
            <p:cNvSpPr/>
            <p:nvPr/>
          </p:nvSpPr>
          <p:spPr bwMode="auto">
            <a:xfrm>
              <a:off x="0" y="1088740"/>
              <a:ext cx="9144000" cy="57606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4" name="Prostokąt 10"/>
          <p:cNvSpPr>
            <a:spLocks noChangeArrowheads="1"/>
          </p:cNvSpPr>
          <p:nvPr/>
        </p:nvSpPr>
        <p:spPr bwMode="auto">
          <a:xfrm>
            <a:off x="467544" y="2333342"/>
            <a:ext cx="8496944" cy="3285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000" dirty="0" smtClean="0"/>
              <a:t>Utworzyliśmy </a:t>
            </a:r>
            <a:r>
              <a:rPr lang="pl-PL" sz="2000" i="1" dirty="0" smtClean="0"/>
              <a:t>Dział Administracyjny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000" dirty="0" smtClean="0"/>
              <a:t>Wdrożyliśmy pierwszą część nowego systemu kadrowego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000" dirty="0" smtClean="0"/>
              <a:t>Podpisaliśmy  kontrakty z nowymi firmami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000" dirty="0" smtClean="0"/>
              <a:t>Rozpoczęliśmy współpracę z klientami w oparciu o modele sprzedażowe</a:t>
            </a:r>
          </a:p>
          <a:p>
            <a:pPr>
              <a:spcBef>
                <a:spcPts val="288"/>
              </a:spcBef>
            </a:pPr>
            <a:endParaRPr lang="pl-PL" sz="2000" dirty="0" smtClean="0"/>
          </a:p>
        </p:txBody>
      </p:sp>
    </p:spTree>
    <p:extLst>
      <p:ext uri="{BB962C8B-B14F-4D97-AF65-F5344CB8AC3E}">
        <p14:creationId xmlns:p14="http://schemas.microsoft.com/office/powerpoint/2010/main" val="39848305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 bwMode="auto">
          <a:xfrm>
            <a:off x="0" y="1088740"/>
            <a:ext cx="9144000" cy="57606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" name="Prostokąt 10"/>
          <p:cNvSpPr>
            <a:spLocks noChangeArrowheads="1"/>
          </p:cNvSpPr>
          <p:nvPr/>
        </p:nvSpPr>
        <p:spPr bwMode="auto">
          <a:xfrm>
            <a:off x="503548" y="2117752"/>
            <a:ext cx="8244916" cy="3939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000" dirty="0" smtClean="0"/>
              <a:t>Wdrożyliśmy program </a:t>
            </a:r>
            <a:r>
              <a:rPr lang="pl-PL" sz="2000" dirty="0" smtClean="0"/>
              <a:t>Mrówka </a:t>
            </a:r>
            <a:r>
              <a:rPr lang="pl-PL" sz="2000" dirty="0" smtClean="0"/>
              <a:t>wspomagający </a:t>
            </a:r>
            <a:r>
              <a:rPr lang="pl-PL" sz="2000" dirty="0" smtClean="0"/>
              <a:t>prace logistyczno-magazynowe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000" dirty="0" smtClean="0"/>
              <a:t>Zakupiliśmy nową maszyn </a:t>
            </a:r>
            <a:r>
              <a:rPr lang="pl-PL" sz="2000" dirty="0" err="1" smtClean="0"/>
              <a:t>flexograficzną</a:t>
            </a:r>
            <a:r>
              <a:rPr lang="pl-PL" sz="2000" dirty="0" smtClean="0"/>
              <a:t> </a:t>
            </a:r>
            <a:r>
              <a:rPr lang="pl-PL" sz="2000" dirty="0" err="1" smtClean="0"/>
              <a:t>Gidue</a:t>
            </a:r>
            <a:r>
              <a:rPr lang="pl-PL" sz="2000" dirty="0" smtClean="0"/>
              <a:t> </a:t>
            </a:r>
            <a:r>
              <a:rPr lang="pl-PL" sz="2000" dirty="0" smtClean="0"/>
              <a:t>6-kolorową wyposażoną </a:t>
            </a:r>
            <a:r>
              <a:rPr lang="pl-PL" sz="2000" dirty="0" smtClean="0"/>
              <a:t>w sterowanie typu „</a:t>
            </a:r>
            <a:r>
              <a:rPr lang="pl-PL" sz="2000" dirty="0" err="1" smtClean="0"/>
              <a:t>full</a:t>
            </a:r>
            <a:r>
              <a:rPr lang="pl-PL" sz="2000" dirty="0" smtClean="0"/>
              <a:t> </a:t>
            </a:r>
            <a:r>
              <a:rPr lang="pl-PL" sz="2000" dirty="0" err="1" smtClean="0"/>
              <a:t>servo</a:t>
            </a:r>
            <a:r>
              <a:rPr lang="pl-PL" sz="2000" dirty="0" smtClean="0"/>
              <a:t>”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000" dirty="0" smtClean="0"/>
              <a:t>Zakupiliśmy nową linię </a:t>
            </a:r>
            <a:r>
              <a:rPr lang="pl-PL" sz="2000" dirty="0" smtClean="0"/>
              <a:t>do mycia osprzętu drukarskiego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000" dirty="0" smtClean="0"/>
              <a:t>Zakupiliśmy nowy automat </a:t>
            </a:r>
            <a:r>
              <a:rPr lang="pl-PL" sz="2000" dirty="0" smtClean="0"/>
              <a:t>do cięcia kernów PARKLAND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l-PL" sz="2000" dirty="0" smtClean="0"/>
          </a:p>
        </p:txBody>
      </p:sp>
      <p:sp>
        <p:nvSpPr>
          <p:cNvPr id="9" name="Prostokąt 8"/>
          <p:cNvSpPr/>
          <p:nvPr/>
        </p:nvSpPr>
        <p:spPr>
          <a:xfrm>
            <a:off x="3557705" y="332656"/>
            <a:ext cx="55862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CO SIĘ DZIAŁO W 2014 ROKU </a:t>
            </a:r>
            <a:endParaRPr lang="pl-PL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 bwMode="auto">
          <a:xfrm>
            <a:off x="0" y="1088740"/>
            <a:ext cx="9144000" cy="57606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" name="Prostokąt 10"/>
          <p:cNvSpPr>
            <a:spLocks noChangeArrowheads="1"/>
          </p:cNvSpPr>
          <p:nvPr/>
        </p:nvSpPr>
        <p:spPr bwMode="auto">
          <a:xfrm>
            <a:off x="503548" y="2384884"/>
            <a:ext cx="8244916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000" dirty="0" smtClean="0"/>
              <a:t>Zakupiliśmy</a:t>
            </a:r>
            <a:r>
              <a:rPr lang="pl-PL" sz="2000" dirty="0" smtClean="0"/>
              <a:t> stanowisko </a:t>
            </a:r>
            <a:r>
              <a:rPr lang="pl-PL" sz="2000" dirty="0" smtClean="0"/>
              <a:t>do naklejania polimerów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000" dirty="0" smtClean="0"/>
              <a:t>Wdrożyliśmy nową wersję </a:t>
            </a:r>
            <a:r>
              <a:rPr lang="pl-PL" sz="2000" dirty="0" smtClean="0"/>
              <a:t>SZOP na produkcji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000" dirty="0" smtClean="0"/>
              <a:t>Zreorganizowaliśmy przepływy na produkcji</a:t>
            </a:r>
            <a:endParaRPr lang="pl-PL" sz="2000" dirty="0" smtClean="0"/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000" dirty="0" smtClean="0"/>
              <a:t>Wdrożyliśmy proces </a:t>
            </a:r>
            <a:r>
              <a:rPr lang="pl-PL" sz="2000" dirty="0" smtClean="0"/>
              <a:t>inwentaryzacji ciągłej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000" dirty="0" smtClean="0"/>
              <a:t>Zakupiliśmy nową </a:t>
            </a:r>
            <a:r>
              <a:rPr lang="pl-PL" sz="2000" dirty="0" err="1" smtClean="0"/>
              <a:t>arkuszarkę</a:t>
            </a:r>
            <a:r>
              <a:rPr lang="pl-PL" sz="2000" dirty="0" smtClean="0"/>
              <a:t>/gilotynę</a:t>
            </a:r>
            <a:endParaRPr lang="pl-PL" sz="2000" dirty="0" smtClean="0"/>
          </a:p>
        </p:txBody>
      </p:sp>
      <p:sp>
        <p:nvSpPr>
          <p:cNvPr id="9" name="Prostokąt 8"/>
          <p:cNvSpPr/>
          <p:nvPr/>
        </p:nvSpPr>
        <p:spPr>
          <a:xfrm>
            <a:off x="3557705" y="332656"/>
            <a:ext cx="55862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CO SIĘ DZIAŁO W 2014 ROKU </a:t>
            </a:r>
            <a:endParaRPr lang="pl-PL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92858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 bwMode="auto">
          <a:xfrm>
            <a:off x="0" y="1088740"/>
            <a:ext cx="9144000" cy="57606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" name="Prostokąt 10"/>
          <p:cNvSpPr>
            <a:spLocks noChangeArrowheads="1"/>
          </p:cNvSpPr>
          <p:nvPr/>
        </p:nvSpPr>
        <p:spPr bwMode="auto">
          <a:xfrm>
            <a:off x="395536" y="1556792"/>
            <a:ext cx="7740860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000" dirty="0" smtClean="0"/>
              <a:t>W </a:t>
            </a:r>
            <a:r>
              <a:rPr lang="pl-PL" sz="2000" dirty="0" smtClean="0"/>
              <a:t>czerwcu odbyła się impreza integracyjna w Siewierzu.  Ci najbardziej zapaleni w boju przyjechali rowerami.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000" dirty="0" smtClean="0"/>
              <a:t>7 grudnia dla </a:t>
            </a:r>
            <a:r>
              <a:rPr lang="pl-PL" sz="2000" dirty="0" smtClean="0"/>
              <a:t>pracowników i ich rodzin                               zorganizowaliśmy </a:t>
            </a:r>
            <a:r>
              <a:rPr lang="pl-PL" sz="2000" dirty="0" smtClean="0"/>
              <a:t>Mikołajki </a:t>
            </a:r>
            <a:r>
              <a:rPr lang="pl-PL" sz="2000" dirty="0" smtClean="0"/>
              <a:t>na </a:t>
            </a:r>
            <a:r>
              <a:rPr lang="pl-PL" sz="2000" dirty="0" smtClean="0"/>
              <a:t>lodowisku. </a:t>
            </a:r>
            <a:endParaRPr lang="pl-PL" sz="2000" dirty="0" smtClean="0"/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000" dirty="0" smtClean="0"/>
              <a:t>Planujemy również atrakcje </a:t>
            </a:r>
            <a:r>
              <a:rPr lang="pl-PL" sz="2000" dirty="0"/>
              <a:t/>
            </a:r>
            <a:br>
              <a:rPr lang="pl-PL" sz="2000" dirty="0"/>
            </a:br>
            <a:r>
              <a:rPr lang="pl-PL" sz="2000" dirty="0" smtClean="0"/>
              <a:t>na dzisiejszy wieczór</a:t>
            </a:r>
          </a:p>
        </p:txBody>
      </p:sp>
      <p:sp>
        <p:nvSpPr>
          <p:cNvPr id="9" name="Prostokąt 8"/>
          <p:cNvSpPr/>
          <p:nvPr/>
        </p:nvSpPr>
        <p:spPr>
          <a:xfrm>
            <a:off x="3557705" y="332656"/>
            <a:ext cx="55862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CO SIĘ DZIAŁO W 2014 ROKU </a:t>
            </a:r>
            <a:endParaRPr lang="pl-PL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</p:txBody>
      </p:sp>
      <p:grpSp>
        <p:nvGrpSpPr>
          <p:cNvPr id="6" name="Grupa 5"/>
          <p:cNvGrpSpPr/>
          <p:nvPr/>
        </p:nvGrpSpPr>
        <p:grpSpPr>
          <a:xfrm>
            <a:off x="4968044" y="4085692"/>
            <a:ext cx="3924436" cy="2772308"/>
            <a:chOff x="287524" y="3501008"/>
            <a:chExt cx="4680520" cy="3168352"/>
          </a:xfrm>
        </p:grpSpPr>
        <p:sp>
          <p:nvSpPr>
            <p:cNvPr id="8" name="Prostokąt 7"/>
            <p:cNvSpPr/>
            <p:nvPr/>
          </p:nvSpPr>
          <p:spPr bwMode="auto">
            <a:xfrm>
              <a:off x="287524" y="3501008"/>
              <a:ext cx="4680520" cy="3168352"/>
            </a:xfrm>
            <a:prstGeom prst="rect">
              <a:avLst/>
            </a:prstGeom>
            <a:solidFill>
              <a:srgbClr val="E0E0F8"/>
            </a:solidFill>
            <a:ln w="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pic>
          <p:nvPicPr>
            <p:cNvPr id="10" name="Picture 2" descr="W:\wspolny\zdjecia\ETISOFT IMPREZY\Siewierz 2014\Kraków\DSC05880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7544" y="3645024"/>
              <a:ext cx="4274972" cy="2843163"/>
            </a:xfrm>
            <a:prstGeom prst="rect">
              <a:avLst/>
            </a:prstGeom>
            <a:noFill/>
            <a:effectLst>
              <a:outerShdw blurRad="50800" dist="152400" dir="2700000" algn="tl" rotWithShape="0">
                <a:schemeClr val="bg1">
                  <a:alpha val="40000"/>
                </a:schemeClr>
              </a:outerShdw>
            </a:effectLst>
          </p:spPr>
        </p:pic>
      </p:grp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 bwMode="auto">
          <a:xfrm>
            <a:off x="0" y="1088740"/>
            <a:ext cx="9144000" cy="57606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6" name="Prostokąt 10"/>
          <p:cNvSpPr>
            <a:spLocks noChangeArrowheads="1"/>
          </p:cNvSpPr>
          <p:nvPr/>
        </p:nvSpPr>
        <p:spPr bwMode="auto">
          <a:xfrm>
            <a:off x="395536" y="1340768"/>
            <a:ext cx="8748464" cy="3400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>
            <a:spAutoFit/>
          </a:bodyPr>
          <a:lstStyle/>
          <a:p>
            <a:pPr>
              <a:lnSpc>
                <a:spcPct val="150000"/>
              </a:lnSpc>
              <a:spcBef>
                <a:spcPts val="288"/>
              </a:spcBef>
            </a:pPr>
            <a:r>
              <a:rPr lang="pl-PL" sz="2000" dirty="0" smtClean="0"/>
              <a:t>Wzięliśmy udział w imprezach targowych:</a:t>
            </a:r>
            <a:endParaRPr lang="pl-PL" sz="2000" dirty="0" smtClean="0"/>
          </a:p>
          <a:p>
            <a:pPr marL="342900" indent="-342900">
              <a:lnSpc>
                <a:spcPct val="150000"/>
              </a:lnSpc>
              <a:spcBef>
                <a:spcPts val="288"/>
              </a:spcBef>
              <a:buFont typeface="Arial" panose="020B0604020202020204" pitchFamily="34" charset="0"/>
              <a:buChar char="•"/>
            </a:pPr>
            <a:r>
              <a:rPr lang="pl-PL" sz="2000" dirty="0" smtClean="0"/>
              <a:t>Targi </a:t>
            </a:r>
            <a:r>
              <a:rPr lang="pl-PL" sz="2000" dirty="0" err="1" smtClean="0"/>
              <a:t>Automaticon</a:t>
            </a:r>
            <a:r>
              <a:rPr lang="pl-PL" sz="2000" dirty="0" smtClean="0"/>
              <a:t> - Warszawa</a:t>
            </a:r>
          </a:p>
          <a:p>
            <a:pPr marL="342900" indent="-342900">
              <a:lnSpc>
                <a:spcPct val="150000"/>
              </a:lnSpc>
              <a:spcBef>
                <a:spcPts val="288"/>
              </a:spcBef>
              <a:buFont typeface="Arial" panose="020B0604020202020204" pitchFamily="34" charset="0"/>
              <a:buChar char="•"/>
            </a:pPr>
            <a:r>
              <a:rPr lang="pl-PL" sz="2000" dirty="0" smtClean="0"/>
              <a:t>Targi </a:t>
            </a:r>
            <a:r>
              <a:rPr lang="pl-PL" sz="2000" dirty="0" err="1" smtClean="0"/>
              <a:t>Analytica</a:t>
            </a:r>
            <a:r>
              <a:rPr lang="pl-PL" sz="2000" dirty="0" smtClean="0"/>
              <a:t> - Monachium (Niemcy)</a:t>
            </a:r>
          </a:p>
          <a:p>
            <a:pPr marL="342900" indent="-342900">
              <a:lnSpc>
                <a:spcPct val="150000"/>
              </a:lnSpc>
              <a:spcBef>
                <a:spcPts val="288"/>
              </a:spcBef>
              <a:buFont typeface="Arial" panose="020B0604020202020204" pitchFamily="34" charset="0"/>
              <a:buChar char="•"/>
            </a:pPr>
            <a:r>
              <a:rPr lang="en-GB" sz="2000" dirty="0" err="1" smtClean="0"/>
              <a:t>Foodpharmatech</a:t>
            </a:r>
            <a:r>
              <a:rPr lang="en-GB" sz="2000" dirty="0" smtClean="0"/>
              <a:t> </a:t>
            </a:r>
            <a:r>
              <a:rPr lang="pl-PL" sz="2000" dirty="0" smtClean="0"/>
              <a:t>- </a:t>
            </a:r>
            <a:r>
              <a:rPr lang="en-GB" sz="2000" dirty="0" err="1" smtClean="0"/>
              <a:t>Herning</a:t>
            </a:r>
            <a:r>
              <a:rPr lang="pl-PL" sz="2000" dirty="0" smtClean="0"/>
              <a:t> (Dania)</a:t>
            </a:r>
          </a:p>
          <a:p>
            <a:pPr marL="342900" indent="-342900">
              <a:lnSpc>
                <a:spcPct val="150000"/>
              </a:lnSpc>
              <a:spcBef>
                <a:spcPts val="288"/>
              </a:spcBef>
              <a:buFont typeface="Arial" panose="020B0604020202020204" pitchFamily="34" charset="0"/>
              <a:buChar char="•"/>
            </a:pPr>
            <a:r>
              <a:rPr lang="pl-PL" sz="2000" dirty="0" smtClean="0"/>
              <a:t>Lab 14 </a:t>
            </a:r>
            <a:r>
              <a:rPr lang="pl-PL" sz="2000" dirty="0" err="1" smtClean="0"/>
              <a:t>Lillestrom</a:t>
            </a:r>
            <a:r>
              <a:rPr lang="pl-PL" sz="2000" dirty="0" smtClean="0"/>
              <a:t> - (Norwegia)</a:t>
            </a:r>
          </a:p>
          <a:p>
            <a:pPr marL="342900" indent="-342900">
              <a:lnSpc>
                <a:spcPct val="150000"/>
              </a:lnSpc>
              <a:spcBef>
                <a:spcPts val="288"/>
              </a:spcBef>
              <a:buFont typeface="Arial" panose="020B0604020202020204" pitchFamily="34" charset="0"/>
              <a:buChar char="•"/>
            </a:pPr>
            <a:r>
              <a:rPr lang="en-GB" sz="2000" dirty="0" smtClean="0"/>
              <a:t>LAB med</a:t>
            </a:r>
            <a:r>
              <a:rPr lang="pl-PL" sz="2000" dirty="0" smtClean="0"/>
              <a:t> - </a:t>
            </a:r>
            <a:r>
              <a:rPr lang="en-GB" sz="2000" dirty="0" smtClean="0"/>
              <a:t>Copenhagen</a:t>
            </a:r>
            <a:r>
              <a:rPr lang="pl-PL" sz="2000" dirty="0" smtClean="0"/>
              <a:t> (Dania)</a:t>
            </a:r>
          </a:p>
          <a:p>
            <a:pPr>
              <a:spcBef>
                <a:spcPts val="288"/>
              </a:spcBef>
            </a:pPr>
            <a:endParaRPr lang="pl-PL" sz="2000" dirty="0"/>
          </a:p>
        </p:txBody>
      </p:sp>
      <p:grpSp>
        <p:nvGrpSpPr>
          <p:cNvPr id="10" name="Grupa 9"/>
          <p:cNvGrpSpPr/>
          <p:nvPr/>
        </p:nvGrpSpPr>
        <p:grpSpPr>
          <a:xfrm>
            <a:off x="4175956" y="4329100"/>
            <a:ext cx="4536504" cy="2340260"/>
            <a:chOff x="539552" y="3645024"/>
            <a:chExt cx="6120680" cy="2916324"/>
          </a:xfrm>
        </p:grpSpPr>
        <p:sp>
          <p:nvSpPr>
            <p:cNvPr id="12" name="Prostokąt 11"/>
            <p:cNvSpPr/>
            <p:nvPr/>
          </p:nvSpPr>
          <p:spPr bwMode="auto">
            <a:xfrm>
              <a:off x="539552" y="3645024"/>
              <a:ext cx="6120680" cy="2916324"/>
            </a:xfrm>
            <a:prstGeom prst="rect">
              <a:avLst/>
            </a:prstGeom>
            <a:solidFill>
              <a:srgbClr val="E0E0F8"/>
            </a:solidFill>
            <a:ln w="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3568" y="3861048"/>
              <a:ext cx="5796644" cy="2520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152400" dir="2700000" algn="tl" rotWithShape="0">
                <a:schemeClr val="bg1">
                  <a:alpha val="40000"/>
                </a:schemeClr>
              </a:outerShdw>
            </a:effectLst>
          </p:spPr>
        </p:pic>
      </p:grpSp>
      <p:sp>
        <p:nvSpPr>
          <p:cNvPr id="15" name="Prostokąt 14"/>
          <p:cNvSpPr/>
          <p:nvPr/>
        </p:nvSpPr>
        <p:spPr>
          <a:xfrm>
            <a:off x="3557705" y="332656"/>
            <a:ext cx="55862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CO SIĘ DZIAŁO W 2014 ROKU </a:t>
            </a:r>
            <a:endParaRPr lang="pl-PL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a 12"/>
          <p:cNvGrpSpPr/>
          <p:nvPr/>
        </p:nvGrpSpPr>
        <p:grpSpPr>
          <a:xfrm>
            <a:off x="2411760" y="3789040"/>
            <a:ext cx="3564396" cy="2347468"/>
            <a:chOff x="539552" y="2996952"/>
            <a:chExt cx="6120680" cy="3643612"/>
          </a:xfrm>
        </p:grpSpPr>
        <p:sp>
          <p:nvSpPr>
            <p:cNvPr id="11" name="Prostokąt 10"/>
            <p:cNvSpPr/>
            <p:nvPr/>
          </p:nvSpPr>
          <p:spPr bwMode="auto">
            <a:xfrm>
              <a:off x="539552" y="2996952"/>
              <a:ext cx="6120680" cy="3643612"/>
            </a:xfrm>
            <a:prstGeom prst="rect">
              <a:avLst/>
            </a:prstGeom>
            <a:solidFill>
              <a:srgbClr val="E0E0F8"/>
            </a:solidFill>
            <a:ln w="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pic>
          <p:nvPicPr>
            <p:cNvPr id="1027" name="Picture 3" descr="W:\wspolny\zdjecia\ETISOFT KONFERENCJE\Zakopane 2014\IMG_20140927_150609.jpg"/>
            <p:cNvPicPr>
              <a:picLocks noChangeAspect="1" noChangeArrowheads="1"/>
            </p:cNvPicPr>
            <p:nvPr/>
          </p:nvPicPr>
          <p:blipFill>
            <a:blip r:embed="rId2" cstate="print">
              <a:lum bright="12000"/>
            </a:blip>
            <a:srcRect/>
            <a:stretch>
              <a:fillRect/>
            </a:stretch>
          </p:blipFill>
          <p:spPr bwMode="auto">
            <a:xfrm>
              <a:off x="684076" y="3148176"/>
              <a:ext cx="5760132" cy="3312083"/>
            </a:xfrm>
            <a:prstGeom prst="rect">
              <a:avLst/>
            </a:prstGeom>
            <a:noFill/>
            <a:effectLst>
              <a:outerShdw blurRad="50800" dist="152400" dir="2700000" algn="tl" rotWithShape="0">
                <a:schemeClr val="bg1">
                  <a:alpha val="40000"/>
                </a:schemeClr>
              </a:outerShdw>
            </a:effectLst>
          </p:spPr>
        </p:pic>
      </p:grpSp>
      <p:sp>
        <p:nvSpPr>
          <p:cNvPr id="8" name="Prostokąt 7"/>
          <p:cNvSpPr/>
          <p:nvPr/>
        </p:nvSpPr>
        <p:spPr bwMode="auto">
          <a:xfrm>
            <a:off x="0" y="1088740"/>
            <a:ext cx="9144000" cy="57606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6" name="Prostokąt 10"/>
          <p:cNvSpPr>
            <a:spLocks noChangeArrowheads="1"/>
          </p:cNvSpPr>
          <p:nvPr/>
        </p:nvSpPr>
        <p:spPr bwMode="auto">
          <a:xfrm>
            <a:off x="395536" y="1956609"/>
            <a:ext cx="8748464" cy="190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>
            <a:spAutoFit/>
          </a:bodyPr>
          <a:lstStyle/>
          <a:p>
            <a:pPr>
              <a:lnSpc>
                <a:spcPct val="150000"/>
              </a:lnSpc>
              <a:spcBef>
                <a:spcPts val="288"/>
              </a:spcBef>
            </a:pPr>
            <a:r>
              <a:rPr lang="pl-PL" sz="2000" dirty="0" smtClean="0"/>
              <a:t>Zorganizowaliśmy w Zakopanem:</a:t>
            </a:r>
          </a:p>
          <a:p>
            <a:pPr marL="342900" indent="-342900">
              <a:lnSpc>
                <a:spcPct val="150000"/>
              </a:lnSpc>
              <a:spcBef>
                <a:spcPts val="288"/>
              </a:spcBef>
              <a:buFont typeface="Arial" panose="020B0604020202020204" pitchFamily="34" charset="0"/>
              <a:buChar char="•"/>
            </a:pPr>
            <a:r>
              <a:rPr lang="pl-PL" sz="2000" dirty="0" smtClean="0"/>
              <a:t>Konferencję </a:t>
            </a:r>
            <a:r>
              <a:rPr lang="pl-PL" sz="2000" dirty="0" smtClean="0"/>
              <a:t>dla największych klientów </a:t>
            </a:r>
          </a:p>
          <a:p>
            <a:pPr marL="342900" indent="-342900">
              <a:lnSpc>
                <a:spcPct val="150000"/>
              </a:lnSpc>
              <a:spcBef>
                <a:spcPts val="288"/>
              </a:spcBef>
              <a:buFont typeface="Arial" panose="020B0604020202020204" pitchFamily="34" charset="0"/>
              <a:buChar char="•"/>
            </a:pPr>
            <a:r>
              <a:rPr lang="pl-PL" sz="2000" dirty="0" smtClean="0"/>
              <a:t>Spotkanie dla oddziałów krajowych i zagranicznych </a:t>
            </a:r>
            <a:r>
              <a:rPr lang="pl-PL" sz="2000" dirty="0" smtClean="0"/>
              <a:t> </a:t>
            </a:r>
            <a:endParaRPr lang="pl-PL" sz="2000" dirty="0" smtClean="0"/>
          </a:p>
          <a:p>
            <a:pPr>
              <a:spcBef>
                <a:spcPts val="288"/>
              </a:spcBef>
            </a:pPr>
            <a:endParaRPr lang="pl-PL" sz="2000" dirty="0"/>
          </a:p>
        </p:txBody>
      </p:sp>
      <p:sp>
        <p:nvSpPr>
          <p:cNvPr id="15" name="Prostokąt 14"/>
          <p:cNvSpPr/>
          <p:nvPr/>
        </p:nvSpPr>
        <p:spPr>
          <a:xfrm>
            <a:off x="3557705" y="332656"/>
            <a:ext cx="55862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CO SIĘ DZIAŁO W 2014 ROKU </a:t>
            </a:r>
            <a:endParaRPr lang="pl-PL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7176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 bwMode="auto">
          <a:xfrm>
            <a:off x="0" y="1088740"/>
            <a:ext cx="9144000" cy="57606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" name="Prostokąt 10"/>
          <p:cNvSpPr>
            <a:spLocks noChangeArrowheads="1"/>
          </p:cNvSpPr>
          <p:nvPr/>
        </p:nvSpPr>
        <p:spPr bwMode="auto">
          <a:xfrm>
            <a:off x="683568" y="2348880"/>
            <a:ext cx="774086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000" dirty="0" smtClean="0"/>
              <a:t>Cyklicznie prowadzimy </a:t>
            </a:r>
            <a:r>
              <a:rPr lang="pl-PL" sz="2000" dirty="0" smtClean="0"/>
              <a:t>szkolenia dla pracowników i kadry zarządzającej.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000" dirty="0" smtClean="0"/>
              <a:t>Wspieramy naukę </a:t>
            </a:r>
            <a:r>
              <a:rPr lang="pl-PL" sz="2000" dirty="0" smtClean="0"/>
              <a:t>pracowników na uczelniach, kursy językowe, </a:t>
            </a:r>
            <a:r>
              <a:rPr lang="pl-PL" sz="2000" dirty="0" smtClean="0"/>
              <a:t>podwyższające Wasze  </a:t>
            </a:r>
            <a:r>
              <a:rPr lang="pl-PL" sz="2000" dirty="0" smtClean="0"/>
              <a:t>kwalifikacje i wykształcenie</a:t>
            </a:r>
            <a:r>
              <a:rPr lang="pl-PL" sz="2000" dirty="0" smtClean="0"/>
              <a:t>.</a:t>
            </a:r>
            <a:endParaRPr lang="pl-PL" sz="2000" dirty="0" smtClean="0"/>
          </a:p>
        </p:txBody>
      </p:sp>
      <p:sp>
        <p:nvSpPr>
          <p:cNvPr id="9" name="Prostokąt 8"/>
          <p:cNvSpPr/>
          <p:nvPr/>
        </p:nvSpPr>
        <p:spPr>
          <a:xfrm>
            <a:off x="3557705" y="332656"/>
            <a:ext cx="55862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UCZYMY SIĘ</a:t>
            </a:r>
            <a:endParaRPr lang="pl-PL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687242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a 9"/>
          <p:cNvGrpSpPr/>
          <p:nvPr/>
        </p:nvGrpSpPr>
        <p:grpSpPr>
          <a:xfrm>
            <a:off x="539552" y="2996952"/>
            <a:ext cx="5436604" cy="3643612"/>
            <a:chOff x="539552" y="2996952"/>
            <a:chExt cx="5436604" cy="3643612"/>
          </a:xfrm>
        </p:grpSpPr>
        <p:sp>
          <p:nvSpPr>
            <p:cNvPr id="9" name="Prostokąt 8"/>
            <p:cNvSpPr/>
            <p:nvPr/>
          </p:nvSpPr>
          <p:spPr bwMode="auto">
            <a:xfrm>
              <a:off x="539552" y="2996952"/>
              <a:ext cx="5436604" cy="3643612"/>
            </a:xfrm>
            <a:prstGeom prst="rect">
              <a:avLst/>
            </a:prstGeom>
            <a:solidFill>
              <a:srgbClr val="E0E0F8"/>
            </a:solidFill>
            <a:ln w="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pic>
          <p:nvPicPr>
            <p:cNvPr id="1026" name="Picture 2" descr="C:\Users\gmajnusz\AppData\Local\Microsoft\Windows\Temporary Internet Files\Content.Outlook\I2QUEWLO\DSC_0124 (3)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55876" y="3176972"/>
              <a:ext cx="2206658" cy="3296365"/>
            </a:xfrm>
            <a:prstGeom prst="rect">
              <a:avLst/>
            </a:prstGeom>
            <a:noFill/>
            <a:effectLst>
              <a:outerShdw blurRad="50800" dist="152400" dir="2700000" algn="tl" rotWithShape="0">
                <a:schemeClr val="bg1">
                  <a:alpha val="40000"/>
                </a:schemeClr>
              </a:outerShdw>
            </a:effec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19572" y="3176972"/>
              <a:ext cx="2520280" cy="3314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152400" dir="2700000" algn="tl" rotWithShape="0">
                <a:schemeClr val="bg1">
                  <a:alpha val="40000"/>
                </a:schemeClr>
              </a:outerShdw>
            </a:effectLst>
          </p:spPr>
        </p:pic>
      </p:grpSp>
      <p:grpSp>
        <p:nvGrpSpPr>
          <p:cNvPr id="8" name="Grupa 7"/>
          <p:cNvGrpSpPr/>
          <p:nvPr/>
        </p:nvGrpSpPr>
        <p:grpSpPr>
          <a:xfrm>
            <a:off x="0" y="332656"/>
            <a:ext cx="9144000" cy="1332148"/>
            <a:chOff x="0" y="332656"/>
            <a:chExt cx="9144000" cy="1332148"/>
          </a:xfrm>
        </p:grpSpPr>
        <p:sp>
          <p:nvSpPr>
            <p:cNvPr id="6" name="Prostokąt 5"/>
            <p:cNvSpPr/>
            <p:nvPr/>
          </p:nvSpPr>
          <p:spPr>
            <a:xfrm>
              <a:off x="3557705" y="332656"/>
              <a:ext cx="558629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pl-PL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Times New Roman" pitchFamily="18" charset="0"/>
                </a:rPr>
                <a:t>NAGRODY I WYRÓŻNIENIA</a:t>
              </a:r>
              <a:endParaRPr lang="pl-PL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endParaRPr>
            </a:p>
          </p:txBody>
        </p:sp>
        <p:sp>
          <p:nvSpPr>
            <p:cNvPr id="7" name="Prostokąt 6"/>
            <p:cNvSpPr/>
            <p:nvPr/>
          </p:nvSpPr>
          <p:spPr bwMode="auto">
            <a:xfrm>
              <a:off x="0" y="1088740"/>
              <a:ext cx="9144000" cy="57606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3" name="Prostokąt 10"/>
          <p:cNvSpPr>
            <a:spLocks noChangeArrowheads="1"/>
          </p:cNvSpPr>
          <p:nvPr/>
        </p:nvSpPr>
        <p:spPr bwMode="auto">
          <a:xfrm>
            <a:off x="467544" y="1592796"/>
            <a:ext cx="81009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>
            <a:spAutoFit/>
          </a:bodyPr>
          <a:lstStyle/>
          <a:p>
            <a:pPr lvl="0"/>
            <a:r>
              <a:rPr lang="pl-PL" sz="2000" dirty="0" smtClean="0"/>
              <a:t>Na początku roku otrzymaliśmy nagrodę od Samsung Electronics Poland - </a:t>
            </a:r>
            <a:r>
              <a:rPr lang="pl-PL" sz="2000" b="1" dirty="0" smtClean="0"/>
              <a:t>Najlepszy Dostawca Roku </a:t>
            </a:r>
            <a:endParaRPr lang="pl-PL" sz="2000" dirty="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data:image/jpeg;base64,/9j/4AAQSkZJRgABAQAAAQABAAD/2wCEAAkGBxQSEhQTEhQVFhUVFBgYGRMYFxcYFxgVGBoXFxgVFxgcHCggGBolHBgYITEhJSorLi4uFx8zODQsNygtLisBCgoKDg0OGxAQGzclICUtNC4sLDQ0LDQsLDQ0LDQsLCwsLCwsLSwsLCwwLC8sLS8sLCwsLCwsLCwsLCwsLCwsLP/AABEIAOAA4QMBEQACEQEDEQH/xAAcAAEAAgIDAQAAAAAAAAAAAAAABgcEBQECAwj/xABPEAABAwIBCAUIBgQMBQUAAAABAAIDBBESBQYHEyExQVEiYXGBkTJScpKhscHCFCNCQ4KyM3OToiQ0NURTVGJjdLPR0hYXJWSjFcPT4fD/xAAbAQEAAgMBAQAAAAAAAAAAAAAAAwQCBQYBB//EAEARAAIBAwAFCgUCAwgCAwEAAAABAgMEEQUSITFBBhNRcYGRobHB0RQiMmHhQmIjM/AVNUNSU3Ki8RbiJTSCJP/aAAwDAQACEQMRAD8AvFAEAQBAEAQBAEAQBAEAQBAEB0kla3yiB2kBeZR6ot7kYU+XKZnl1ELfSlYPeVi6kVvZPG0rz+mDfYzDlzwoW76qE9jg73XXnOw6SZaMu3/hvuMOXSDQD74nsilPtwWWPPwJ46FvX+jxj7mHNpNoxuEz+xgH5nBeO4iSx0DdPfhdvsmYcmlSD7MEx7dWPc4rH4ldBMuT1bjNePsYc2lc/Ype901vYIz7147n7E0eTv8AmqeH5MSXSpOfJgiHa57vdZYu5l0E0eT1Fb5t9iXuYcukytO4QN7I3fF5WPxEyZaBtFv1n2r2MObP+vd9+G+jHH8WleOtPpJo6Gs1+jPa/Row5c7q52+qk7sLfygLHnZ9JMtGWi3U14+rPCHL1RrGOfUzkB7SQZZCLAgkEF1rLzWfSSSs6Go1GnHc+C6Oo+glsj56EAQBAcE2QGNNlGFnlSxt7XtHvKxcoriSxoVJfTFvsZgy500Td9VB3SMPuKx52HSTx0fdPdTl3MxJs+qBu+oB9FsjvytK8daC4k0dEXkv0d7S82YcukihG58juyJ4/MAsfiIEy0Hdveku1ehhy6UqUeTFUHujA/PdefEx6CaPJ64e+UV3+xhzaVmfYpXn0pGt9zXLF3PQiaPJ2X6qi7F+UYculaX7NMwdsjne5gXnxL6CZcnafGo+78mHLpPrD5LKdo9F5PjrPgsfiJk0dAWy3uT7V7GJLpEr3bpI2+jG35rrx159JNHQlmuDfb7YMKTPWvdvqX9zYm+5ix52fSTLRVmv8Nd79zEmziq3eVVT90r2+xpCxc5PiTRsbaO6nHuXqYctdK7ypZXelI8+8rzLJo0acd0UuxGMWDkF5glyzkBDzJygCAIAgCAIAgCAIDpJuPYUPY70fSdNJiY13NoPiLrZrcfNJrVk0eq9MQgKAy5lGf6ROwzzENmlaBrZLANe4AWxdS1spPL2n0C1oUeZhJQW2Ke5dHUamU4jdxLjzO0+1Y7y5H5d2w6hg5BD3LOyHgQBAEB2ijLiGtBc4mwa0EuJ5ADaSh5KSist4RMMlaNquUB0pZADwd03+q3YPWupo0JPfsNNX07bU3iCcvBd79jaO0UPtsq2k8jCQPHWFZ/DPpKq5Rx40v8Al/6kay7mXVUoL3sD4xvkjJcAObgQHN7bWHNRTpSjvNna6Vt7h6sXh9D9OD8/sR1RmxOUAQBAEAQBAEAQBAEAQBAEBwQgPoTNmbHR0zvOgiPeWNutjTeYLqPnl7HVuKkeiT8zZLMrBAUDnfFhrqof3zj63T+Za6osSZ9A0fLWtab/AGrw2ehqFgXAgCAIAgO8ELnuaxgLnOIa1o3lx2AJvMZSjCLlJ4S3l3ZnZpx0UYJAdO4dOTlf7DOTR7bXPAC/TpKC+5w+kdIzup43QW5er+/kafOjSMyB7oqdgle02c8mzGuG9otteRx3DrKjncYeIlyx0HKtFVKr1U9y4/g0dPpTqAenBC4cml7PaS5YK4l0F+fJ6i/pm13P2Jbm/n7TVRDHXhkOwMfbC48mvGw9hsTyU0K8ZbHsNRd6Hr261l80elcOtf8AaItpGzOEQNVTtsy/1sYGxt/vGjg2+8cN+66hrUsfMjaaH0m6mKFV7f0vp+z+/R3dBXyrnRBAEAQBAcFwQ9wEPDlAEAQBAEAQBAXvmJJiyfTHlEG+qS34LYUvoRwWlI4vKnX57TfKQoBAUZpEjw5RqOsxnxjZ8brX1V87O60RLNnDt82R1RmyCAIAgCAnmiTJQknkqHDZCA1npvvc9obs/GrFvHMs9BoNP3DhSjRX6tr6l7vyJzn5lU01FK9hs91mMPEOebYh1gXPcp60tWBotF26r3MYy3La+z33FEgKgd4coDghAWho3zmM4NFUnGcBwOdtxst0o3X3kDxF+W21QqZ+SRy2mLBUWrmjs27ccHwa/rf1kCzlyUaWplg22a67SeMbtre3YbHrBVecdV4N/ZXPxFCNXi9/Xx9zWrEtGbknJE1U/BBG554kbGt9Jx2Bexi5PCILi5pW8darLHm+pE9yRot3GqmP6uIewvcNvc0dqsxt/wDMzQXHKHhRh2v2XuyUU2ZlBCNsEZ65SX/nJA7lLzVNcDVz0peVX9b7NnkbCnoKTyWR0/Y1kfuAWSjDgkVp1rjfKUu9nnVZsUcnl00JJ4hjWu9YAFeOlB8DKnf3MPpqPvfkRTLmjCNwLqR5jd/RvJcw9WLym9vS7FFK3X6TbWun6kXiusrpWx925+HWVrlLJ8lPI6KZhY9vA8RwcDuIPMKq008M6ajWhWgp03lMxl4ShAEAQBAXXowkvk6Iea6Uf+R5+KvUPoOJ02sXkupeSJUpjUhAUxpVjtXk+dDGfa9vyqjX+s7TQUs2nVJ+hEVCbgIAgCAIC4dEsIbQl3F8zye7Cz5Vdt18pxunpN3WOiK9/UxdMTv4NAOBqB7I5P8AVY3O5EvJ5fx5v9vqiqFUOtCAIDIydWmCWOZu+N4f2gHa3vFx3r1PDyR1qSrU5U3xWP66t5NtL0DdbTTN+8icL8wwtc3/ADCp7hbUzR8n5vm6lN8GvHf5GvzJzKdWWlluynB4bHSW3hvJvN3cOYxpUXPa9xY0lpWNt/Dhtn4Lr+/27+hzvK2ctHkxghjaC5o2QR22dbzubffc3J32KsSqQprCNBb2F1fy5yT2P9T9Ons2dRX2Wc/ayckNfqWebHsPfJ5V+sWVaVacjorfQ1rR2taz6X7bu/JGJ3l5xPJefOcS4+J2qLebSKUFiKwvtsOgYOQQyyyUZt57VFK4BznTRcY3m5A5scdoPUdnZvUsKsomqvdE0LhNxWrLpXqv6fkXPk+tZPGyWM4mPaCD1HnyPAjhZXoyUllHF1aUqU3Caw0aXPbNxtbAQANcwF0TuN/MJ811reB4KOrT119y7o2+la1U39L3r161+CjPZ1HeqB3YQBAEAQFv6I5b0Th5k7x4tY75lct38r6zjtPxxdJ9MV5tehNlYNIEBUml+K1VC7zoLeq9x+ZUrhfNk67k9LNCUeiXml7EFUBvggCAIAgLi0TSXobebM8Hvwu+ZXbd/Kcbp6OLrPTFe3oddLVPiomu/o5mO7iHR+94XlwsxPdAT1bpx6YteT9Cn1TOxCAIDhAWjFkj/wBRp8ltdfVsieZXcbMEceC/AuI8A48Fa1NdRRysrn4KtcuO9taq68vPZ7GLnjn0GD6NQENa0YTM21gBswQ8OrF4c15UrfpgS6O0O5Pnrna3tw/OXt39BXJN7k7STck7SSd5J4lVjpQgCAIAgLP0P5SJZNTk7GESN7H3DgOq4B/EVatpb0ctyhoJShVXHY+zd/X2LGVo5woDO6AR1tS0btc4+t0/mWuqLEmfQdHzc7WnJ9Hls9DUrAthAEAQFp6HJPqKhvKYHxYB8qt225nKcol/Fg/t6/ksJWTnggKw0yx9OldzbKPAxH4lVLnejqOTr+Wour1K5VY6QIAgCAICzdDlX0amHk5kg/ECw/kb4q1bPejmOUVP5qdT7Nd231JlnXk/6RRzxAXc6Mlo/tt6TP3gFPUWYtGlsK3M3MJvcnt6tz8D5/ButcfQWcoAgCAk9XnQ5tBDRQm3QJmeN5xuc/VNPY7pHu5qV1PkUUaqno+MrudzUXH5V1LGfDZ39BF1EbU5QBAEAQBATTRI+1c4c6d/sfEVNb/X2Gk0+s2qf7l5MuFXjjj5+zpn1lZUuG4zvHc04Af3VrZvMmfQrGGpbU4/tXjt9TVrEtBAEAQFj6GpOlVN6oT7ZQfgrNtvZzfKKPy031+hZytnLhAV5pjj+pp3cpXN9ZhPyqtc7kdFydl/Fmvt6/kq1VDqggCAIAgJHo+yn9HroiTZsl4nfjthPrhviVJSlqzRrdLW/PWskt6+Zdm/wyXktgcKUFnfkv6NWTR2s3FjZ6D+kLdQuW/hWuqR1ZNHf6PuOftoT44w+tbPHf2mnWBdCAIAgCAIAgCAIAgJvoiivWSO4Np3Dvc+O3uKnt18/YaPlBLFtFdMvRlo5arxTwSzHdGxzrcyBsHebDvVuctWLZytvRdarGmuLwfO5JO0m5O0nmTvK1p9GwlsQQBAEAQE70Py2qpm+dBf1XtHzqxbv5sfY0PKGOaEJdEvNfgtpXDkQgIRpdivRsPm1DT4tkb73BV7hfL2m80BLFy10xfmn6FQqmdgEAQBAEBwgL5zLy4KylZIT9Y3oSD+221z2EWd3rYUp60TgtI2nw1dwW57V1fjcRrS7kjFFHVNG2M4H+g89Ensfs/GVFcR2KRstAXOrUlQfHautb+9eRViqHVhAEAQBAEAQBAEAQFmaG6To1M3AuZGO1oLnfnarVst7OY5RVNtOn1vv2LyZ20uZbAaykYdriJJPRB6DT2uGL8A5pcT/SeaAtcydxLhsXXxfds7SsVVOoCAIAgCAl+iqS1fbzoZB7WO+VTUPrNPp1ZtOqS9S5leOLCAimlCO+TpT5r4j/5GN+KhuPoNtoR4vI9T8mUqqJ2wQBAEAQBASPMTOH6HUgvP1Mtmych5sn4STfqJ6lJSqakvsa3Sll8VR+X6o7V6rt88F0ZRo2zwviftbIwtPY4WuOvir0kpLBxNGrKlUVSO9PJ881dM6KR8T9jo3Fju1psSOritc1h4Z9Fp1I1IKcdzWTyXhmEAQBAEAQHBNt6DGTMpMlTy21UMrweLY3Eetay9UW9yIalxRp/XNLtXkbimzEr3/cYRze+MezET7FmqM3wKc9L2cf156k/YtnNrJBpKRkLbF4aS43IaZXbTttfDc2vbcArkIascHI3tyrm4dR7n5e/qQus0b1M8j5ZqqPG92JxDHHbyHSGwCwHUAoHbyby2bunp2hSgqdOm8L7r2PP/AJUyf1pn7I/70+GfSZf+RQ/033/g6O0VS8KmM9sbh8xT4Z9J6uUVPjTfevYxZtF9WPJkgd2ue0+GA+9Yu3mTR5QWz+qMl3e5rqnMCvZ9yH+hIz3OIKxdGa4FiGmbOX6sdafpk1FXkOpi/SU8zevVuLfWAI9qwcJLei5Tu6FT6Jp9q8t5s9HM1so09jvMjT3xv+ICyov50VtMQzZT7PNF5rYHCBAaDP2PFk+pHKPF6pDvgo6yzBmw0VLVvKfXjv2FErXneBAEAQBAEBwgLb0XZx66L6LIfrIW9Ane6LcB2t2DsLetXKFTK1Wcjpux5qpz8N0t/wBn+d/XkjmljJerqmzgdGdu39YywPi0t9UqK4jiWek2WgbjXoOk98X4P857yEKA3gQBAcEoCQ5FzMq6mxbHgYfvJbsFuoWxO7hbrUkaUpbka650pbUNjll9C2/jxz9jf/8AC2TaT+O1eseN8TDb9xmKTvuFJzdOP1M1/wDaF9c//WpYXS/d4j4HqzPLJ1N/FKK5H2y1jL/jOJ/iF7ztOP0xMXou+r/z6vZtfhsRjVOlGpdsjhiZc8cch7BYt29y8dxLgSQ5P0F9c2+5e5J6bL81LTmoyk9oe8fV0rGgO57d5xc9tmjft3SqcorM+41c7OlcVuZs1sW+Tez/AK8XwK/r8+K2R7nCZ0bSdkbMNmjgASLnt925VnWm+J0NLRFpCKThl9Lzt8TF/wCK63+tS+t/9LznJdJL/Z1p/poyYM+K9v8AOHHqcyM/Lf2r3nZ9JHLRNnL/AA/F+5uKLShUt/SxQyDqxRnxu4exZq4lxKdTk/by+iTXc/bzJJk7SdSv2StkhPMjG3xb0v3VLG4jxNZW0BcR2wal4Px2eJLcnZUhnGKGVkg44XA27QNo71NGSluZqa1vVovFSLXWZayITHkoo3Oa90bC9pu15aC4HdcG1wvNVZzgkVWai4qTw96zsMhekYQGszoix0dS3iaeUDtwOssKv0PqLVlLVuacv3LzPnwLXH0I5QBAEAQBAEBlZKyg+nmjmj8qN17cCNzmnqIuO9exk4vKIq9CNenKnPc/6T7N5bGfUbK3Jmvj2hobOw8cIHTB6wwu2cwrlXE6esus5LRcpWt9zU+OYv08cdhTqpHZBAbfNzNuetfaIWaDZ0rvIb1f2nW+yOq9t6zhBzewp3l9RtY5qPbwXF+y+/mS2aTJ+STha36VVt3uNrMd27Wx9gu7nzUvyU/uzURje6RWZPUpvx9X24XQRjLed1XVXD5S1h+7juxtuRsbu7yVHKpKW9m0ttGW1v8ATHL6XtfsuxGhAtuUZfMzJeTJal+rgYXu423NHNztzR2r2MXJ4RDXuKdCGvUeF/W7pJZCaXJW0ltVXDgD9VAeO3i4et6N7qZatP7vwRqJfEaR2L5KX/KX48OsiWVMpS1MhlmcXPPHgBwa0fZaOXxULk28s3FChToQUKawv62v7mKvCUIAgCAIDtFIWuDmOLXDc5pLXDsI2hDyUVJaslldHAluRdIlXDYSETs5P6L+54H5gVNGvJb9pqLnQltV2w+V/bd3ezRYOQc96Wqs0P1ch+7ks0k8muvhd2A36lYhWjI5260TcW+1rMelevFElUxrQgPKrjxMe3zmuHiCF49qMoPVkn9z5sj3DsC1h9LlvZ3Q8CAIAgCAIAgLR0UVOupaimftax2wcmTB1x6zXn8StW7zFxOV09T5uvCtHe/NfjBV74y0lp3tJae0Gx9yqnUqSktZcTZZtZHNXUxwA2Drlzhvaxu1xHXuA6yFlCOs8Fa9ulbUXVfYul8C089NZR5PEdCwtAIYSwEujjIJc/nckAF2/pE79qt1cwhiJymjtS5u9a5eeO3i+C/H2wUtrBzHiqOUdtqvoNtk3N2qn/RQSEeeRgZbnidYHuWahJ7kVK19b0frmure+5GxGSaSm21dRrnj+b03S28nzGwHWBY9qy1Yr6n3e5W+Jua/8iGqv80vSP8A2jyyhnXK5mpp2tpYP6OK4c705PKcey1+N0dR4wtiM6OjqcZc5VevPpe7sW5eP2I+AozYHKAIAgCAIAgCAIA2TCQ7zSD4bUGNbZ0n0oDdbQ+ZnKAIChcq5qVcDnYqeQsDjZzBrBhubHoXts52WulTlHgd9Q0jbVUsTWfvs88eBo+NuI3jiO1YF77nKAIAgCAIAgLL0Xw/R6aqrJejG4DDfZdsQeXOHMEusOtpVmgtVOTOY05Pnq1O3htkvN42eGStpJC5xcd7nFx7XG596rHTKKilFcNhlZIynJTStmhNntvvFwQd7XDiCsoycXlEVxbwr03TqLYydU+lZ2Hp0rS7m2UgHuLDbxKnVy+KNDPk7HPy1Nn3X5MGt0mzu/RQQxnzjeR3ceiPYVi674Inp6Aor65t+HuRnKuX6mp2TTPeD9i+FnqNs094UUpylvZtKFlb0P5cEn08e97TWBYlk5QBAEAQBAEAQBAEAQHV42HsQ9W8+jcly44YnedGw+LQVsovMUfN68dWpKPQ35mUsiIIAgMOvyVBOLTRRyekxriOwkXCxcIveialcVaX8uTXUyOV2jiikvhbJEebHn3PxDwUTt4PcbKlpy7hval1r2waGr0Un7qp2cnx7fWa4e5YO26GX6fKJfrp9z9GvU1c2jKsHkugcPTeD4FnxWHw8y1HT9q96kuxe54t0b1x4QjrMh+DV5zEzN6dtPv3fkz6XRZOf0k8TPRDpPfhWSt5cWV58oaK+iDfXhe5kvyDkqgN6mYzyD7q4O39Wz5zZe6lOH1PJGrzSN5sow1V0/l+iyR7OzPCSsAiY3VU7bWiG91vJL7bNnBo2DrsCI6lVy2cDY2GjIWr15PWm+PR1e+/qI0ojZhAEAQBAEAQBAEAQBAEAQBAEAQBAX7mdJioaU/9vGPBoHwWwpfQj5/pBYuqi/c/M3CkKYQEAzh0iOpamWD6OH6sgYtaW3u1rt2A28rmq067jJrB0FpoSNxRjV5zGeGPvjpNd/zXf/VG/tj/APGsfiX0Fj/xyP8Aq/8AH/2ODpWk/qrP2p/2J8S+g9/8dh/qPu/J5u0qzcKaP13H5U+JfQZf+O0v9R9y9zwl0o1R8mKAdoe75wsXcTJI8n7db5Sfd7MwKnSHXP3SMZ6EbfnxLF15viTw0JZx3xb637YNLXZdqZv0tRK4H7OMhvqts32LBzk97LtKzt6X0QS7Nve9prgFiWTa5tZEdWzaljmsOBz8TgSLNLRbZ6SzhDWeEVL27ja0ucks7cHXOHI7qOd0D3BxaGnE0EDpC/FeTjqvDMrS6jc0lUisGtWJZCAICT5GzLkqaU1TZWNaA/okOv0Lg7Rs22UsaTcdY1dzpWFCvzDi29m3rIuCojaHKAIDi6A5QBAEAQBAEAQBAXjo6lxZOpzyD2+rI9vwV+g8wRwul46t5PsfekySKU1oQFJaTIsOUZT5zY3fuBvyqhWXzs7fQss2cfs2vHPqRdRG1CAIAgN1mpm3JXSOYxwY1gBe8jFYG4ADbi5NjxG49+cKbm8Io399C0gpSWW9y/JJKvR00xyPpqpsroi5rmYR5bRcx3Dui7qIO/gpXQ2Zi84NbT05JTjGtT1VLGH9nx2rajW5tZlishZKKuONzy4CIsxO6JI/pATcC+5YQpayzks3ulXa1XB020sbc7PJ+Zv81M3zQ5VbEZBJipHvxBuDe8NtbEfN39akpw1KmPsUL69V3YOoo4xNLfnhnoXSYGd2R31mVzAwhpdGwlx2hrWt2utx4C3MheVIuVTCJ9H3UbbR3Oy27Xs6dpknRkx2NkdY10sdsTcA2FwuA4B92XG0Xvs5r34fgntIv7fksSnSxF7tvlsw8EZzbzUlq55YcQj1JIkeRiwuDi3CBcYiS13EeSVFCm5PBtLzSNO2pRqYzrblu4Z+/Sjf1mjgGN76WqbK6Mua5mEbXt3sxNd0XdRHEblI6GzMXk19PTrU1GtT1U8bfs+OGtqJDo9YX5Jwt3u14HDaXPAUlLbSNdpdqOkMvhq+SInl3MA01J9IbOJMIaXNDbNLXEC7HYjcC99u8ctyinR1Y62TbWumlXuOacMZ3bfNY/6OmQcyBLTfSqicQREEjo3OG9g5ziQGgncLG9wvI0sx1m8Iyu9Lc3W5ilDWl69GDpnBmOaZ8F52mGeQR64tw6snaC4YrEWBN7jcdy8nS1cbd57aaXVeE/k+aKzjp6tnoTzLebkBoNQx8UDTqyZcLQ1xaQbnpC5cRvvxVidOOphbDQW19VV3zsk5vbsy8rwe7qIPkjMF9RSMqWztaXtLhG5lgLEjpSY9g2Xvh7lXhRco62TfXGmY0Lh0XBvDxlP0x6nGdeYpo6cTiYSAFoeMGG2LYHNOI3F7C3WvalHVWciw0urqtzThjo253cHsMjJGj8PgjnqKlsIlDS1uEfbtgBc5w6RuNlvFexo7Mt4I7jTThVlSpU9bVzl9W/YluXSajPDNR9A5l3iRkl8LsOEgi12uFzwO++3buWFSm4FzR+kY3iezDXDf2keUZsQgCAIC5tFcl6Bo82SQeLi75let/oOL06sXbfSl5YJepjThAU7pajtXNPnU7D4PlHwCpXH1nZaAebVr9z8kQxQG6CAIAgJLmHnIKKZ5cxz45GtDsIu5uEktcBxHSNx/pYyUqmo9prNKWLu6aUXhrdnc+lE4q8ktqopKjJdU+Nz3Oc9jHERvlsMQe07Y5CLX7QbbbqdwUk5U2aKncSt5xpXtNNJYTe9Lhh7mv6yaPRFkcF8lW4WDBq2X84gF57m2H4nLC3jt1i/ygumoxoLjtfp47exHtmplf6XlmWa/R1MjY/1bXMDfHa78RXtOWtVyYX9t8NoyNPjrJvraee7d2GTX5KfUZalayZ8IbTsc58Zs8t6IwNPC5sePkr2UdarjOCKlcRoaMi5RUsyeE93WSTN2npo6iqZC6R8zdVr3yOc4klrtXtOwnDfd1KSmoqTS38TWXk686NOVRJRedVLC47dxqdHoH0jKZ4/THjuxy/6lY0fql1+5b0u/4Nuv2LyRC6fKWUIpaoUQm1Zqpi7VwCUY8VjdxjdY4Q3ZflzVfWmm9Xp6PwbydCyqU6buMZ1I4zLGzHRlcckyzC/kd1vNqPe9WKf8rvNLpX+8dv7fQ4qv5Ab/AISP5V5/gLqQh/e7/wB79TKLIDkWEVRcITTU+Msvi+7tawP2rL1Y5la3QiLNb+05Oj9WtLGd3H0I5n3nJTT0IhhMhLXMtije0YWgi+IgC9lHUqRlHCNloqxr0brnKmNudzXubvP7+SG9lP72qSr/AC0UdFf3g/8A9ep0yd/IDv8ACz++RYr+Q+pmVb+91/vj6HOe5/6K0/3dN7417U/lLsGjF/8AJvrl5M5GQYqaCB1dUVEp1kQazG7ViX7DWMHAcydwTm4xinJsxd5Ur1Zq2hGOx5eFnHHL9jE0yfoqb9a78hS53Im5O/zKnV6lXKodUEAQBAWzoekvSzN5VB8DHH/oVbtvpfWcjyhX/wDRF/t9WTxWTQhAVVpjjtPTu5xPHquafmVO53o6vk9L+FNfdeX4K/Vc6EIAgCAlOj7OOOimkMwdq5WgFzRctc0kgkbyOkd3UpaNRQe01WlrGd1Tjze+L78kpp88MnUjZ3UzpJHzSOlLC14Gsd1uaA1t+09qlVWnHOqamejL65lBVkkopLOVuXU3tMLNbOyjioG01Q6TERKJMDHbQ97zsc3jhcN25eU6kFDVZYvtG3VS7dakljZjLXBLg/uYOSMs5Ppa8S0+sbB9Hc03Ejna0uB3OubYQOpYxlCM8rcT3Fre3Fo6dXDnrZ4bsfbZvMqnzzp25Ukqbu1EsLYy7CcTXDCb4d5GwjZzWXOxVTW4EM9F1pWEaP61LOM7+3cbSkz1ydFU1ErNbebVl0mBxDiwFoDWkXaAOJ3lx5LKNWCk2uJVqaKvqlGEJY+XOFlbM7d+55I/mtnfFTVlW9+Iw1MrnhwG1vTe5pLd9iHm9tuwKOnUUZt8GbC+0bUr21KMfqgkuvYk9vZsN63PKgpIpvohkkfLI+XCWvA1r7bSXAANFhuvu4rNVYRT1Si9F3txUhz+EopRzlbl1N7TV5qZ2U1Pk400jn6y0osGOI6Zdh2jZxCxhUiqeqWr/R1evec9BLV2cVw3ibOymOShSAv12oYy2B2HEMN+lu4Jzkea1eIjo2utIfEYWrrN715HfIudVJLQCiri9ga0MxNa4hzWkFhBaCQRYbxw7kjUi4asjG50dc07v4m2w9ueGxvfvxvPDP3O6CpgZTU2IsDmlzy0tFmghrGh2087kcBvvs8q1VJJRJNFaNq0KrrVt/BdfHZsNtBnfk+oomQVheCGMD48Eu1zLbWuYN1xfeFnzsHBRkVJaMvaNy6tvje8PK4/Z+xrqbOymbkp1Jd+tMMrAMDrXcX4elu4hYKoua1eJZno2vK/VfC1dZPeuGM7DjObOumnyaKWNz9bghFixwF2FmLbu4FezqRdPVFlo6vRvefklq5fFcc4NlX57UM9NFrhIZGPjfqmtcLSM447YSzfxvbhdZSqwlFZK1LRV5RrS5vGq01nZuf2359fsabSLnPT1scLYC4ljy44mFuwttx3rGtUjJLBc0Ro+tazk6q3rpzxIQq5vQgCAICztDUvQqmcnRu9YOHyK1bPecvyij81OX2a7se5Y6tHNhAVrpli2Ur+Rlb46sj8pVS5W5nS8nZbakep+fuVoqx04QBAEBs8h5BnrC8QNDiwAuu4NsHXtv37isowctxVurylbJOq8Z3G0fo/rwL6kHqEkd/a4LPmZ9BVWmbNv6vB+xH66hkheY5mOY8fZcLbOY4EdY2bFG008M2FKrCrHWpvKPXJOS5amQRQtxPILrXA2DebnZxC9jFyeEY3FxToQ16jwja1uZNbFG+WSIBjGlzjjYbNAuTYG52LJ0ppZZUpaWtak1CMtreFsZHlGbE2mQ83airJ1EeINNi8kNYDvtc7z1C52hZxhKW4qXV7Qtsc7La+HH+us3FRo6rmNJDY32+yyTpd2IAe1ZuhNFOGnLSTxlrrXs2RSRpaSHAgtJBBFiCNhBHAg8FCbaLUkmuJJIswq5zQ4RNs4Aj6yPcdo4qVUZvga2WmLSLacvBibMOua0udE2zQSfrI9wFzxR0ZrbgR0xaSaSlv+zNVkTIs1W5zIGhzmtxEFwbsva+0rCMHJ4RbubqlbJSqvGdh2ytkGemeyOZlnyeS0Oa69zhG480lBxeGY295Rrwc6b2Lf5mZlPM6rp43SyxtaxtrnWMO8gDYDc7SFlKlKKyyGjpO2rTVOm8t/ZmhAvsHFRmwJR/y+r/6Fv7SP/cpeYn0Gq/tqz/zeDI3VU7o3vjeLOY4tcOTmmx28doUbWHg2cJxnFTjuayjzXhkEAQBAWFobk+tqW844z6pePmVm23s53lEv4dN/d+nsWmrZyoQEB0xR/waB3Kot4xyH4Ktc7kb/k8/481+31RVCqHWhAEAQFiaGv0lV6EXvlVm23s5zlF9FPrfoSXKOc8kWVIaPCwxSsab2OMOdrLEG9rdAbLcVK6jVTV4Gso2EKljK4y9aL7MbPcwdLtG11KyW3SjlAB44Xggt7L4T+FY3C+XJPoCq1cOHBry/p95otD1Leonl8yJrP2jr/8At+1R2y+Zsv8AKGpilCHS89y/JZE2Goimj4HWRHwLT71ZfzJo5qOaNSM+p+p87t3bd/Fa4+jPfsL7zOphDQU4A+5a89bnjG72krYUliCOA0jN1bubf+bHdsRqNHWdMtdr9cGAswObhBHRfj6J2m9sO/rUdCo55yXNMaOp2mpzbe3Oc/bHuQnSlTBle6wtrImPPb0mX8GBQ11iZu9B1HK0WeDa9fU98mZ+V73RQRiElxbG36t3GzQT0+8ntSNae5EdbQ9nGMqs87Mt7V7Fm5y1jYKOaR53ROHK7nDC0DtcQO9W6jxB5OYs6Tq3EIR4v8+CK70Oj+EzfqB+YKtb/UdHyh/kw/3ehJ8uZM1+VqQkXbFC6V3a11md+MtPcpZxzURq7avzWj6uN8ml3rb4Gs0wZStHDTg7XuMjvRZsaD2uN/wLC4luRa5PUMzlWfBYXbv8PMgWa9LraymZzmYT2MON3saVXgsySN/fVObtqkv2vx2epfbqoCVsXFzHP7mljfm9i2OduDgFTeo58Mpd+fYpPSHTavKE/JxY8djmNv8AvByoVVibO30RU17OH2yvH2wR1RmyCAIAgJtojltWvb51O7xD4/8AUqe3+vsNHp+ObZPokvJlvq6ceEBDtK8d6AnzZYz4kt+ZQXH0G50FLF3jpT9/QptUjswgCAICxNDX6Sq9CL3yqzbb2c5yi+in1v0JPlDNd8uU4qwvaI4mNGHbjLhrOqwHTBvfhuUrpt1NbgaulpCNOxlb4+aT38MbPY1ml2va2mjhuMckgdbiGMuS71sI8eSxuJbMFrk/Rk67qcEvF8O7J20Q0uGlkkP3kxt6LGtb+bEluvlbMeUFTNxGHRHzefLBnaOq/XMqze/8OmI9F2Fw95XtB5T6yHS9Hm5Ul+yPethU2cdNqqqoZ5s0lvRLiW/ukKpJYk0dbZ1Oct6cumK8tviXlkf+JQ/4Zn+WFeh9C6jhbj/7M/8Ac/M+fqeQtAwkjYNxI9y16PoU4pvajl7ydpJJ5kk+9DxJLcTnRNknWVD6hw6MLbN/WPFr9zb+uFPbxzLPQaLT1zqUVRW+W/qXu/I2Gl/K/wCipWnf9a/s2tYPHEfwhZ3Et0SvyftvqrvqXr6LtZg6Hv4zN+pH5wsbf6iflD/Jh1+haDI265zvt6tgI5NxSEeJxeCtbMnLNy5tLhl+SKe0oY//AFB+Pdq48H6ux+fWKlXzrvJ2WhNX4NavS89f/WD00V0uOvDrfoonuvyJtGPY9y9oLMzHTtTVtMdLS9fRE5mrv+tRx8BROH4nPxn2MCnb/jdhoo0f/jHP968Fj1IlpfpsNVDJ58OHvjcT7pB4KG4XzZNvyfqZoSh0Sz3r8EEUBvggCAICVaMJMOUIx50cjf3cXyqag/nRqdNxzZy+zT9PUutXjiQgIzpIixZOn6tW71ZGE+y6hrrMGbPQ8tW8h2+TKQVE7kIAgCAsTQ1+kqvQi98qs229nOcovop9b9D00jZy1VPV6qCYsZqWOwhsZ6Rc8E3c0ngOKVqklLCZjoewt61vr1IZes1vfQuhleVVS+V5fI9z3ne5xJPieHUq7be86KnThTjqwWF0IvDMWl1eT6du7FHjPbITJ8yvUliCOG0pU5y8qP747tnoe+beb0NE17YC4h5BOJ2LaBa42f8A6y9pwjDcR3l7VumnU4fYqvSbS4MoSn+kZG/93AfawqpWWJs6vQtTWs4robXjn1LYyI69DARxpo/8sK3D6F1HJXKxdTT/AMz8yosxM1hX60OkMeqbGdjQ6+PHzOy2H2qnSp652GlNIOz1Wo51s+GPcx88shChnEQeXgxNkxEAb3Pbaw9D2rypDUlgk0deO7pc41jbjwXuW3mbksUdFG1/RdhMkhPBztpv6Is38KuUo6sNpyGkbh3NzKUdq3LqXvv7SmMvZTNVUSznc95LRyYNjB6oHfdUpS1nk7W0t1b0Y0lwW3r4+JLdD38Zm/Uj84U1v9RqOUP8mHX6Exr8parKtPGT0Z6Z7LcMbXF7T4Bw/EppSxUX3RpqVDnLCc1vjJPsxh+ncaDTDk67IKgDyXGN3Y7pNJ7C0j8SjuY7mbDk9XxKdJ8dq7Nj8/A6aG6XZUy8yyMfhDnO/M3wS2W9nvKKptp0+t+noyYOzegNYKzE/XAWAxdG2EsthtyJ71NqR1tbiadXtVW3w+Fq9W3fneRfTFTXhp5LeTKWX6ntJ98YUVytiZtOT08VZw6Vnuf5KsVQ6sIAgCA32YUmHKNMf7bh60b2/FSUvrRr9KrNnU6l5ovdbA4MIDS56R4qCqH9w8+q0u+Cjq/Qy7o14u6f+5eZQi1534QBAEBOdFWU4YH1JmlZGHNjwl7g29jJe199rjxU9CSi3lmi07b1a0afNxbw3uWeg1+kqujmrA+GRkjdSwYmODhcOkJFxx2jxWNZpyyixoajUpW2rUi09Z7H1IipbfZsF9lzsAvxJ4BRG1zjaW9nfnDSjJ8sUE8T3GNsbWMe0ktJaw7AeDbnuVypUjqYTOP0fZXDvI1KkGlnLbT6/MiGi/KcVPUya17I2PhPScQ0Yg5thc8bF3goaElGW03Gm7epXoR1E20+G3Zh/g99KVZBNNDJBLHJ9W5rsDg62FwLb23eW7wK9ryi2mjDQdKtSpzhUi1tTWVjht8kSLR/nfB9Gjp55GxyRDAC8hrXMHkWcdlwLC2/YpKNWOrhmt0toytz0qtKLalt2bWnx2eJuqCTJ1C15ikgiDzidaUOJI3BoxE2G2zRs27As483DcylVV9dtKcXLGxbPx4sqvOzLQq6wzN2RgsYy+w4GnyjyuS49hCqVJ60mzq7C0dtbKm9+1vrf9ItqtzgoJY3xyVUBY9pa4a5ou07CLhwO5XHUptYbORp2V7Tmpxpyytq2fgjNbk3IgjeWPgxBjsNqhxOKxtYazbtUTjRxs8zZ06+lnNayljO35V7Gg0WZRignldPIyMGEAF7g0E4gbC/FR0JKMtpsNOUKlWlFU4t7eG3ge+kXLcbqummppGSapoddjg4YmvxBpI3Xt7V7WmnJOJhoe0mrepTrRa1tm1fbBK86ss0VVRSxipgxOjxMaZGg422ewEX2HEAFLUnCUGsmpsbW6t7mM3TlhPD2Pdufga/Rvlalp6ICSohZI+R73Mc9rXDbhFwTs6LWleUZxjHayxpm2uK1y3CDaSSTSeOnzZXsFaPpzag2F6sSk9Rlxm/cqq+rP3OilSfwro/sx/xwWPpCyxSz0MjI6iF7w5jmtbI0k2e29gDt6JcrVacZR2M5rRNrcUbqMp02ltTeH0e5UyqHXBAEAQGyzYlw1lKf+4iHcXhp9hWUHiS6yrex1raov2vyyfQa2R89CAwstRY6ednnQyN8WkLGazFk1vLVrQl0NeZ86sOwdi1p9He87IeBAEAQBAEAQBAEAQHACDJygCAIAgCAIAgCAIAgCA6lw5hD3DOWG5sNp5DaUPHs2s2WTKCfWxObDMcMjHXETz5LgfN6lkk87itXrUeblFzW1Nb10dZ9CLZHzwIDq9twRzFkPU8PJ81tbbYd42d4WrPpbedpygCAIAgCAIAgCAIDglAddYOY8Uye6r6DJipJHeTHI70WOd7gvUskcqsI/VJLtRlw5AqneTTVH7J4HiRZeqEnwIZXlvHfUj3ozI8zK926lf3mNvvcFlzU+ghelLNb6i8fYzIdHte7fE1vpSM+UleqhPoIZaas1+pvqT9cGXFoxrDvdTt/G8n2Rr34eZC9P2q3KXcvczYtFUx8qpjHZG53zBZ/DPpIXyip8Kb717My4dFA+3VE+jEG+95XqtulkMuUT/TT73+EZkWiymHlTTnsMY+Qr34ZdJDLlDX4Qj4+5mRaNqIbxK7tkI/LZZK3gQS07dvc0uxeuTMhzCoG/ze/pPkd73LJUILgRS0xeS/X4Jehlx5p0Td1LB3xtd7wveah0EL0jdv/El3szoclQM8iGJvoxtHuCyUIrgQSuKsvqm32sy2tA3ADsWRE23vOUPAgCAICgMoZFqNfMGU87gJZAC2KRwIxusQQ3aLLWuLzuPoFG7o81BymlsXFdHWd4s06126ll7wG/mIXqpzfA8lpK0jvqLz8jLhzDr3fcYet0kXwcSvVRn0EMtMWS/XnsfsZkejWuO/UN7ZHfBhWXMTIXp20XS+xe5mRaLKg+VNC3sD3e8NWSt5dJDLlDQX0wb7l7mXFood9qqHYIfiZPgvfhn0kMuUS4U/H8GbFoqh+1UTHsDB7wVl8MukhfKKrwgvH3Rlw6MaMeU6d/a9o/K0LJW8SGWn7p7kl2P1bMyPR5QDfC49ssvwcF78PAhem71/q8I+xmRZm0Ld1LEfSGL811lzUOghlpS7f+I/LyMyDIFKzyKaBvZEwfBeqnBbkQyvLiX1VJPtZnRQNb5LWjsACywkQOcnvZ6L0xCAIAgCAIAgCAIAgCAIAgCAID//2Q=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052" name="AutoShape 4" descr="data:image/jpeg;base64,/9j/4AAQSkZJRgABAQAAAQABAAD/2wCEAAkGBxQSEhQTEhQVFhUVFBgYGRMYFxcYFxgVGBoXFxgVFxgcHCggGBolHBgYITEhJSorLi4uFx8zODQsNygtLisBCgoKDg0OGxAQGzclICUtNC4sLDQ0LDQsLDQ0LDQsLCwsLCwsLSwsLCwwLC8sLS8sLCwsLCwsLCwsLCwsLCwsLP/AABEIAOAA4QMBEQACEQEDEQH/xAAcAAEAAgIDAQAAAAAAAAAAAAAABgcEBQECAwj/xABPEAABAwIBCAUIBgQMBQUAAAABAAIDBBESBQYHEyExQVEiYXGBkTJScpKhscHCFCNCQ4KyM3OToiQ0NURTVGJjdLPR0hYXJWSjFcPT4fD/xAAbAQEAAgMBAQAAAAAAAAAAAAAAAwQCBQYBB//EAEARAAIBAwAFCgUCAwgCAwEAAAABAgMEEQUSITFBBhNRcYGRobHB0RQiMmHhQmIjM/AVNUNSU3Ki8RbiJTSCJP/aAAwDAQACEQMRAD8AvFAEAQBAEAQBAEAQBAEAQBAEB0kla3yiB2kBeZR6ot7kYU+XKZnl1ELfSlYPeVi6kVvZPG0rz+mDfYzDlzwoW76qE9jg73XXnOw6SZaMu3/hvuMOXSDQD74nsilPtwWWPPwJ46FvX+jxj7mHNpNoxuEz+xgH5nBeO4iSx0DdPfhdvsmYcmlSD7MEx7dWPc4rH4ldBMuT1bjNePsYc2lc/Ype901vYIz7147n7E0eTv8AmqeH5MSXSpOfJgiHa57vdZYu5l0E0eT1Fb5t9iXuYcukytO4QN7I3fF5WPxEyZaBtFv1n2r2MObP+vd9+G+jHH8WleOtPpJo6Gs1+jPa/Row5c7q52+qk7sLfygLHnZ9JMtGWi3U14+rPCHL1RrGOfUzkB7SQZZCLAgkEF1rLzWfSSSs6Go1GnHc+C6Oo+glsj56EAQBAcE2QGNNlGFnlSxt7XtHvKxcoriSxoVJfTFvsZgy500Td9VB3SMPuKx52HSTx0fdPdTl3MxJs+qBu+oB9FsjvytK8daC4k0dEXkv0d7S82YcukihG58juyJ4/MAsfiIEy0Hdveku1ehhy6UqUeTFUHujA/PdefEx6CaPJ64e+UV3+xhzaVmfYpXn0pGt9zXLF3PQiaPJ2X6qi7F+UYculaX7NMwdsjne5gXnxL6CZcnafGo+78mHLpPrD5LKdo9F5PjrPgsfiJk0dAWy3uT7V7GJLpEr3bpI2+jG35rrx159JNHQlmuDfb7YMKTPWvdvqX9zYm+5ix52fSTLRVmv8Nd79zEmziq3eVVT90r2+xpCxc5PiTRsbaO6nHuXqYctdK7ypZXelI8+8rzLJo0acd0UuxGMWDkF5glyzkBDzJygCAIAgCAIAgCAIDpJuPYUPY70fSdNJiY13NoPiLrZrcfNJrVk0eq9MQgKAy5lGf6ROwzzENmlaBrZLANe4AWxdS1spPL2n0C1oUeZhJQW2Ke5dHUamU4jdxLjzO0+1Y7y5H5d2w6hg5BD3LOyHgQBAEB2ijLiGtBc4mwa0EuJ5ADaSh5KSist4RMMlaNquUB0pZADwd03+q3YPWupo0JPfsNNX07bU3iCcvBd79jaO0UPtsq2k8jCQPHWFZ/DPpKq5Rx40v8Al/6kay7mXVUoL3sD4xvkjJcAObgQHN7bWHNRTpSjvNna6Vt7h6sXh9D9OD8/sR1RmxOUAQBAEAQBAEAQBAEAQBAEBwQgPoTNmbHR0zvOgiPeWNutjTeYLqPnl7HVuKkeiT8zZLMrBAUDnfFhrqof3zj63T+Za6osSZ9A0fLWtab/AGrw2ehqFgXAgCAIAgO8ELnuaxgLnOIa1o3lx2AJvMZSjCLlJ4S3l3ZnZpx0UYJAdO4dOTlf7DOTR7bXPAC/TpKC+5w+kdIzup43QW5er+/kafOjSMyB7oqdgle02c8mzGuG9otteRx3DrKjncYeIlyx0HKtFVKr1U9y4/g0dPpTqAenBC4cml7PaS5YK4l0F+fJ6i/pm13P2Jbm/n7TVRDHXhkOwMfbC48mvGw9hsTyU0K8ZbHsNRd6Hr261l80elcOtf8AaItpGzOEQNVTtsy/1sYGxt/vGjg2+8cN+66hrUsfMjaaH0m6mKFV7f0vp+z+/R3dBXyrnRBAEAQBAcFwQ9wEPDlAEAQBAEAQBAXvmJJiyfTHlEG+qS34LYUvoRwWlI4vKnX57TfKQoBAUZpEjw5RqOsxnxjZ8brX1V87O60RLNnDt82R1RmyCAIAgCAnmiTJQknkqHDZCA1npvvc9obs/GrFvHMs9BoNP3DhSjRX6tr6l7vyJzn5lU01FK9hs91mMPEOebYh1gXPcp60tWBotF26r3MYy3La+z33FEgKgd4coDghAWho3zmM4NFUnGcBwOdtxst0o3X3kDxF+W21QqZ+SRy2mLBUWrmjs27ccHwa/rf1kCzlyUaWplg22a67SeMbtre3YbHrBVecdV4N/ZXPxFCNXi9/Xx9zWrEtGbknJE1U/BBG554kbGt9Jx2Bexi5PCILi5pW8darLHm+pE9yRot3GqmP6uIewvcNvc0dqsxt/wDMzQXHKHhRh2v2XuyUU2ZlBCNsEZ65SX/nJA7lLzVNcDVz0peVX9b7NnkbCnoKTyWR0/Y1kfuAWSjDgkVp1rjfKUu9nnVZsUcnl00JJ4hjWu9YAFeOlB8DKnf3MPpqPvfkRTLmjCNwLqR5jd/RvJcw9WLym9vS7FFK3X6TbWun6kXiusrpWx925+HWVrlLJ8lPI6KZhY9vA8RwcDuIPMKq008M6ajWhWgp03lMxl4ShAEAQBAXXowkvk6Iea6Uf+R5+KvUPoOJ02sXkupeSJUpjUhAUxpVjtXk+dDGfa9vyqjX+s7TQUs2nVJ+hEVCbgIAgCAIC4dEsIbQl3F8zye7Cz5Vdt18pxunpN3WOiK9/UxdMTv4NAOBqB7I5P8AVY3O5EvJ5fx5v9vqiqFUOtCAIDIydWmCWOZu+N4f2gHa3vFx3r1PDyR1qSrU5U3xWP66t5NtL0DdbTTN+8icL8wwtc3/ADCp7hbUzR8n5vm6lN8GvHf5GvzJzKdWWlluynB4bHSW3hvJvN3cOYxpUXPa9xY0lpWNt/Dhtn4Lr+/27+hzvK2ctHkxghjaC5o2QR22dbzubffc3J32KsSqQprCNBb2F1fy5yT2P9T9Ons2dRX2Wc/ayckNfqWebHsPfJ5V+sWVaVacjorfQ1rR2taz6X7bu/JGJ3l5xPJefOcS4+J2qLebSKUFiKwvtsOgYOQQyyyUZt57VFK4BznTRcY3m5A5scdoPUdnZvUsKsomqvdE0LhNxWrLpXqv6fkXPk+tZPGyWM4mPaCD1HnyPAjhZXoyUllHF1aUqU3Caw0aXPbNxtbAQANcwF0TuN/MJ811reB4KOrT119y7o2+la1U39L3r161+CjPZ1HeqB3YQBAEAQFv6I5b0Th5k7x4tY75lct38r6zjtPxxdJ9MV5tehNlYNIEBUml+K1VC7zoLeq9x+ZUrhfNk67k9LNCUeiXml7EFUBvggCAIAgLi0TSXobebM8Hvwu+ZXbd/Kcbp6OLrPTFe3oddLVPiomu/o5mO7iHR+94XlwsxPdAT1bpx6YteT9Cn1TOxCAIDhAWjFkj/wBRp8ltdfVsieZXcbMEceC/AuI8A48Fa1NdRRysrn4KtcuO9taq68vPZ7GLnjn0GD6NQENa0YTM21gBswQ8OrF4c15UrfpgS6O0O5Pnrna3tw/OXt39BXJN7k7STck7SSd5J4lVjpQgCAIAgLP0P5SJZNTk7GESN7H3DgOq4B/EVatpb0ctyhoJShVXHY+zd/X2LGVo5woDO6AR1tS0btc4+t0/mWuqLEmfQdHzc7WnJ9Hls9DUrAthAEAQFp6HJPqKhvKYHxYB8qt225nKcol/Fg/t6/ksJWTnggKw0yx9OldzbKPAxH4lVLnejqOTr+Wour1K5VY6QIAgCAICzdDlX0amHk5kg/ECw/kb4q1bPejmOUVP5qdT7Nd231JlnXk/6RRzxAXc6Mlo/tt6TP3gFPUWYtGlsK3M3MJvcnt6tz8D5/ButcfQWcoAgCAk9XnQ5tBDRQm3QJmeN5xuc/VNPY7pHu5qV1PkUUaqno+MrudzUXH5V1LGfDZ39BF1EbU5QBAEAQBATTRI+1c4c6d/sfEVNb/X2Gk0+s2qf7l5MuFXjjj5+zpn1lZUuG4zvHc04Af3VrZvMmfQrGGpbU4/tXjt9TVrEtBAEAQFj6GpOlVN6oT7ZQfgrNtvZzfKKPy031+hZytnLhAV5pjj+pp3cpXN9ZhPyqtc7kdFydl/Fmvt6/kq1VDqggCAIAgJHo+yn9HroiTZsl4nfjthPrhviVJSlqzRrdLW/PWskt6+Zdm/wyXktgcKUFnfkv6NWTR2s3FjZ6D+kLdQuW/hWuqR1ZNHf6PuOftoT44w+tbPHf2mnWBdCAIAgCAIAgCAIAgJvoiivWSO4Np3Dvc+O3uKnt18/YaPlBLFtFdMvRlo5arxTwSzHdGxzrcyBsHebDvVuctWLZytvRdarGmuLwfO5JO0m5O0nmTvK1p9GwlsQQBAEAQE70Py2qpm+dBf1XtHzqxbv5sfY0PKGOaEJdEvNfgtpXDkQgIRpdivRsPm1DT4tkb73BV7hfL2m80BLFy10xfmn6FQqmdgEAQBAEBwgL5zLy4KylZIT9Y3oSD+221z2EWd3rYUp60TgtI2nw1dwW57V1fjcRrS7kjFFHVNG2M4H+g89Ensfs/GVFcR2KRstAXOrUlQfHautb+9eRViqHVhAEAQBAEAQBAEAQFmaG6To1M3AuZGO1oLnfnarVst7OY5RVNtOn1vv2LyZ20uZbAaykYdriJJPRB6DT2uGL8A5pcT/SeaAtcydxLhsXXxfds7SsVVOoCAIAgCAl+iqS1fbzoZB7WO+VTUPrNPp1ZtOqS9S5leOLCAimlCO+TpT5r4j/5GN+KhuPoNtoR4vI9T8mUqqJ2wQBAEAQBASPMTOH6HUgvP1Mtmych5sn4STfqJ6lJSqakvsa3Sll8VR+X6o7V6rt88F0ZRo2zwviftbIwtPY4WuOvir0kpLBxNGrKlUVSO9PJ881dM6KR8T9jo3Fju1psSOritc1h4Z9Fp1I1IKcdzWTyXhmEAQBAEAQHBNt6DGTMpMlTy21UMrweLY3Eetay9UW9yIalxRp/XNLtXkbimzEr3/cYRze+MezET7FmqM3wKc9L2cf156k/YtnNrJBpKRkLbF4aS43IaZXbTttfDc2vbcArkIascHI3tyrm4dR7n5e/qQus0b1M8j5ZqqPG92JxDHHbyHSGwCwHUAoHbyby2bunp2hSgqdOm8L7r2PP/AJUyf1pn7I/70+GfSZf+RQ/033/g6O0VS8KmM9sbh8xT4Z9J6uUVPjTfevYxZtF9WPJkgd2ue0+GA+9Yu3mTR5QWz+qMl3e5rqnMCvZ9yH+hIz3OIKxdGa4FiGmbOX6sdafpk1FXkOpi/SU8zevVuLfWAI9qwcJLei5Tu6FT6Jp9q8t5s9HM1so09jvMjT3xv+ICyov50VtMQzZT7PNF5rYHCBAaDP2PFk+pHKPF6pDvgo6yzBmw0VLVvKfXjv2FErXneBAEAQBAEBwgLb0XZx66L6LIfrIW9Ane6LcB2t2DsLetXKFTK1Wcjpux5qpz8N0t/wBn+d/XkjmljJerqmzgdGdu39YywPi0t9UqK4jiWek2WgbjXoOk98X4P857yEKA3gQBAcEoCQ5FzMq6mxbHgYfvJbsFuoWxO7hbrUkaUpbka650pbUNjll9C2/jxz9jf/8AC2TaT+O1eseN8TDb9xmKTvuFJzdOP1M1/wDaF9c//WpYXS/d4j4HqzPLJ1N/FKK5H2y1jL/jOJ/iF7ztOP0xMXou+r/z6vZtfhsRjVOlGpdsjhiZc8cch7BYt29y8dxLgSQ5P0F9c2+5e5J6bL81LTmoyk9oe8fV0rGgO57d5xc9tmjft3SqcorM+41c7OlcVuZs1sW+Tez/AK8XwK/r8+K2R7nCZ0bSdkbMNmjgASLnt925VnWm+J0NLRFpCKThl9Lzt8TF/wCK63+tS+t/9LznJdJL/Z1p/poyYM+K9v8AOHHqcyM/Lf2r3nZ9JHLRNnL/AA/F+5uKLShUt/SxQyDqxRnxu4exZq4lxKdTk/by+iTXc/bzJJk7SdSv2StkhPMjG3xb0v3VLG4jxNZW0BcR2wal4Px2eJLcnZUhnGKGVkg44XA27QNo71NGSluZqa1vVovFSLXWZayITHkoo3Oa90bC9pu15aC4HdcG1wvNVZzgkVWai4qTw96zsMhekYQGszoix0dS3iaeUDtwOssKv0PqLVlLVuacv3LzPnwLXH0I5QBAEAQBAEBlZKyg+nmjmj8qN17cCNzmnqIuO9exk4vKIq9CNenKnPc/6T7N5bGfUbK3Jmvj2hobOw8cIHTB6wwu2cwrlXE6esus5LRcpWt9zU+OYv08cdhTqpHZBAbfNzNuetfaIWaDZ0rvIb1f2nW+yOq9t6zhBzewp3l9RtY5qPbwXF+y+/mS2aTJ+STha36VVt3uNrMd27Wx9gu7nzUvyU/uzURje6RWZPUpvx9X24XQRjLed1XVXD5S1h+7juxtuRsbu7yVHKpKW9m0ttGW1v8ATHL6XtfsuxGhAtuUZfMzJeTJal+rgYXu423NHNztzR2r2MXJ4RDXuKdCGvUeF/W7pJZCaXJW0ltVXDgD9VAeO3i4et6N7qZatP7vwRqJfEaR2L5KX/KX48OsiWVMpS1MhlmcXPPHgBwa0fZaOXxULk28s3FChToQUKawv62v7mKvCUIAgCAIDtFIWuDmOLXDc5pLXDsI2hDyUVJaslldHAluRdIlXDYSETs5P6L+54H5gVNGvJb9pqLnQltV2w+V/bd3ezRYOQc96Wqs0P1ch+7ks0k8muvhd2A36lYhWjI5260TcW+1rMelevFElUxrQgPKrjxMe3zmuHiCF49qMoPVkn9z5sj3DsC1h9LlvZ3Q8CAIAgCAIAgLR0UVOupaimftax2wcmTB1x6zXn8StW7zFxOV09T5uvCtHe/NfjBV74y0lp3tJae0Gx9yqnUqSktZcTZZtZHNXUxwA2Drlzhvaxu1xHXuA6yFlCOs8Fa9ulbUXVfYul8C089NZR5PEdCwtAIYSwEujjIJc/nckAF2/pE79qt1cwhiJymjtS5u9a5eeO3i+C/H2wUtrBzHiqOUdtqvoNtk3N2qn/RQSEeeRgZbnidYHuWahJ7kVK19b0frmure+5GxGSaSm21dRrnj+b03S28nzGwHWBY9qy1Yr6n3e5W+Jua/8iGqv80vSP8A2jyyhnXK5mpp2tpYP6OK4c705PKcey1+N0dR4wtiM6OjqcZc5VevPpe7sW5eP2I+AozYHKAIAgCAIAgCAIA2TCQ7zSD4bUGNbZ0n0oDdbQ+ZnKAIChcq5qVcDnYqeQsDjZzBrBhubHoXts52WulTlHgd9Q0jbVUsTWfvs88eBo+NuI3jiO1YF77nKAIAgCAIAgLL0Xw/R6aqrJejG4DDfZdsQeXOHMEusOtpVmgtVOTOY05Pnq1O3htkvN42eGStpJC5xcd7nFx7XG596rHTKKilFcNhlZIynJTStmhNntvvFwQd7XDiCsoycXlEVxbwr03TqLYydU+lZ2Hp0rS7m2UgHuLDbxKnVy+KNDPk7HPy1Nn3X5MGt0mzu/RQQxnzjeR3ceiPYVi674Inp6Aor65t+HuRnKuX6mp2TTPeD9i+FnqNs094UUpylvZtKFlb0P5cEn08e97TWBYlk5QBAEAQBAEAQBAEAQHV42HsQ9W8+jcly44YnedGw+LQVsovMUfN68dWpKPQ35mUsiIIAgMOvyVBOLTRRyekxriOwkXCxcIveialcVaX8uTXUyOV2jiikvhbJEebHn3PxDwUTt4PcbKlpy7hval1r2waGr0Un7qp2cnx7fWa4e5YO26GX6fKJfrp9z9GvU1c2jKsHkugcPTeD4FnxWHw8y1HT9q96kuxe54t0b1x4QjrMh+DV5zEzN6dtPv3fkz6XRZOf0k8TPRDpPfhWSt5cWV58oaK+iDfXhe5kvyDkqgN6mYzyD7q4O39Wz5zZe6lOH1PJGrzSN5sow1V0/l+iyR7OzPCSsAiY3VU7bWiG91vJL7bNnBo2DrsCI6lVy2cDY2GjIWr15PWm+PR1e+/qI0ojZhAEAQBAEAQBAEAQBAEAQBAEAQBAX7mdJioaU/9vGPBoHwWwpfQj5/pBYuqi/c/M3CkKYQEAzh0iOpamWD6OH6sgYtaW3u1rt2A28rmq067jJrB0FpoSNxRjV5zGeGPvjpNd/zXf/VG/tj/APGsfiX0Fj/xyP8Aq/8AH/2ODpWk/qrP2p/2J8S+g9/8dh/qPu/J5u0qzcKaP13H5U+JfQZf+O0v9R9y9zwl0o1R8mKAdoe75wsXcTJI8n7db5Sfd7MwKnSHXP3SMZ6EbfnxLF15viTw0JZx3xb637YNLXZdqZv0tRK4H7OMhvqts32LBzk97LtKzt6X0QS7Nve9prgFiWTa5tZEdWzaljmsOBz8TgSLNLRbZ6SzhDWeEVL27ja0ucks7cHXOHI7qOd0D3BxaGnE0EDpC/FeTjqvDMrS6jc0lUisGtWJZCAICT5GzLkqaU1TZWNaA/okOv0Lg7Rs22UsaTcdY1dzpWFCvzDi29m3rIuCojaHKAIDi6A5QBAEAQBAEAQBAXjo6lxZOpzyD2+rI9vwV+g8wRwul46t5PsfekySKU1oQFJaTIsOUZT5zY3fuBvyqhWXzs7fQss2cfs2vHPqRdRG1CAIAgN1mpm3JXSOYxwY1gBe8jFYG4ADbi5NjxG49+cKbm8Io399C0gpSWW9y/JJKvR00xyPpqpsroi5rmYR5bRcx3Dui7qIO/gpXQ2Zi84NbT05JTjGtT1VLGH9nx2rajW5tZlishZKKuONzy4CIsxO6JI/pATcC+5YQpayzks3ulXa1XB020sbc7PJ+Zv81M3zQ5VbEZBJipHvxBuDe8NtbEfN39akpw1KmPsUL69V3YOoo4xNLfnhnoXSYGd2R31mVzAwhpdGwlx2hrWt2utx4C3MheVIuVTCJ9H3UbbR3Oy27Xs6dpknRkx2NkdY10sdsTcA2FwuA4B92XG0Xvs5r34fgntIv7fksSnSxF7tvlsw8EZzbzUlq55YcQj1JIkeRiwuDi3CBcYiS13EeSVFCm5PBtLzSNO2pRqYzrblu4Z+/Sjf1mjgGN76WqbK6Mua5mEbXt3sxNd0XdRHEblI6GzMXk19PTrU1GtT1U8bfs+OGtqJDo9YX5Jwt3u14HDaXPAUlLbSNdpdqOkMvhq+SInl3MA01J9IbOJMIaXNDbNLXEC7HYjcC99u8ctyinR1Y62TbWumlXuOacMZ3bfNY/6OmQcyBLTfSqicQREEjo3OG9g5ziQGgncLG9wvI0sx1m8Iyu9Lc3W5ilDWl69GDpnBmOaZ8F52mGeQR64tw6snaC4YrEWBN7jcdy8nS1cbd57aaXVeE/k+aKzjp6tnoTzLebkBoNQx8UDTqyZcLQ1xaQbnpC5cRvvxVidOOphbDQW19VV3zsk5vbsy8rwe7qIPkjMF9RSMqWztaXtLhG5lgLEjpSY9g2Xvh7lXhRco62TfXGmY0Lh0XBvDxlP0x6nGdeYpo6cTiYSAFoeMGG2LYHNOI3F7C3WvalHVWciw0urqtzThjo253cHsMjJGj8PgjnqKlsIlDS1uEfbtgBc5w6RuNlvFexo7Mt4I7jTThVlSpU9bVzl9W/YluXSajPDNR9A5l3iRkl8LsOEgi12uFzwO++3buWFSm4FzR+kY3iezDXDf2keUZsQgCAIC5tFcl6Bo82SQeLi75let/oOL06sXbfSl5YJepjThAU7pajtXNPnU7D4PlHwCpXH1nZaAebVr9z8kQxQG6CAIAgJLmHnIKKZ5cxz45GtDsIu5uEktcBxHSNx/pYyUqmo9prNKWLu6aUXhrdnc+lE4q8ktqopKjJdU+Nz3Oc9jHERvlsMQe07Y5CLX7QbbbqdwUk5U2aKncSt5xpXtNNJYTe9Lhh7mv6yaPRFkcF8lW4WDBq2X84gF57m2H4nLC3jt1i/ygumoxoLjtfp47exHtmplf6XlmWa/R1MjY/1bXMDfHa78RXtOWtVyYX9t8NoyNPjrJvraee7d2GTX5KfUZalayZ8IbTsc58Zs8t6IwNPC5sePkr2UdarjOCKlcRoaMi5RUsyeE93WSTN2npo6iqZC6R8zdVr3yOc4klrtXtOwnDfd1KSmoqTS38TWXk686NOVRJRedVLC47dxqdHoH0jKZ4/THjuxy/6lY0fql1+5b0u/4Nuv2LyRC6fKWUIpaoUQm1Zqpi7VwCUY8VjdxjdY4Q3ZflzVfWmm9Xp6PwbydCyqU6buMZ1I4zLGzHRlcckyzC/kd1vNqPe9WKf8rvNLpX+8dv7fQ4qv5Ab/AISP5V5/gLqQh/e7/wB79TKLIDkWEVRcITTU+Msvi+7tawP2rL1Y5la3QiLNb+05Oj9WtLGd3H0I5n3nJTT0IhhMhLXMtije0YWgi+IgC9lHUqRlHCNloqxr0brnKmNudzXubvP7+SG9lP72qSr/AC0UdFf3g/8A9ep0yd/IDv8ACz++RYr+Q+pmVb+91/vj6HOe5/6K0/3dN7417U/lLsGjF/8AJvrl5M5GQYqaCB1dUVEp1kQazG7ViX7DWMHAcydwTm4xinJsxd5Ur1Zq2hGOx5eFnHHL9jE0yfoqb9a78hS53Im5O/zKnV6lXKodUEAQBAWzoekvSzN5VB8DHH/oVbtvpfWcjyhX/wDRF/t9WTxWTQhAVVpjjtPTu5xPHquafmVO53o6vk9L+FNfdeX4K/Vc6EIAgCAlOj7OOOimkMwdq5WgFzRctc0kgkbyOkd3UpaNRQe01WlrGd1Tjze+L78kpp88MnUjZ3UzpJHzSOlLC14Gsd1uaA1t+09qlVWnHOqamejL65lBVkkopLOVuXU3tMLNbOyjioG01Q6TERKJMDHbQ97zsc3jhcN25eU6kFDVZYvtG3VS7dakljZjLXBLg/uYOSMs5Ppa8S0+sbB9Hc03Ejna0uB3OubYQOpYxlCM8rcT3Fre3Fo6dXDnrZ4bsfbZvMqnzzp25Ukqbu1EsLYy7CcTXDCb4d5GwjZzWXOxVTW4EM9F1pWEaP61LOM7+3cbSkz1ydFU1ErNbebVl0mBxDiwFoDWkXaAOJ3lx5LKNWCk2uJVqaKvqlGEJY+XOFlbM7d+55I/mtnfFTVlW9+Iw1MrnhwG1vTe5pLd9iHm9tuwKOnUUZt8GbC+0bUr21KMfqgkuvYk9vZsN63PKgpIpvohkkfLI+XCWvA1r7bSXAANFhuvu4rNVYRT1Si9F3txUhz+EopRzlbl1N7TV5qZ2U1Pk400jn6y0osGOI6Zdh2jZxCxhUiqeqWr/R1evec9BLV2cVw3ibOymOShSAv12oYy2B2HEMN+lu4Jzkea1eIjo2utIfEYWrrN715HfIudVJLQCiri9ga0MxNa4hzWkFhBaCQRYbxw7kjUi4asjG50dc07v4m2w9ueGxvfvxvPDP3O6CpgZTU2IsDmlzy0tFmghrGh2087kcBvvs8q1VJJRJNFaNq0KrrVt/BdfHZsNtBnfk+oomQVheCGMD48Eu1zLbWuYN1xfeFnzsHBRkVJaMvaNy6tvje8PK4/Z+xrqbOymbkp1Jd+tMMrAMDrXcX4elu4hYKoua1eJZno2vK/VfC1dZPeuGM7DjObOumnyaKWNz9bghFixwF2FmLbu4FezqRdPVFlo6vRvefklq5fFcc4NlX57UM9NFrhIZGPjfqmtcLSM447YSzfxvbhdZSqwlFZK1LRV5RrS5vGq01nZuf2359fsabSLnPT1scLYC4ljy44mFuwttx3rGtUjJLBc0Ro+tazk6q3rpzxIQq5vQgCAICztDUvQqmcnRu9YOHyK1bPecvyij81OX2a7se5Y6tHNhAVrpli2Ur+Rlb46sj8pVS5W5nS8nZbakep+fuVoqx04QBAEBs8h5BnrC8QNDiwAuu4NsHXtv37isowctxVurylbJOq8Z3G0fo/rwL6kHqEkd/a4LPmZ9BVWmbNv6vB+xH66hkheY5mOY8fZcLbOY4EdY2bFG008M2FKrCrHWpvKPXJOS5amQRQtxPILrXA2DebnZxC9jFyeEY3FxToQ16jwja1uZNbFG+WSIBjGlzjjYbNAuTYG52LJ0ppZZUpaWtak1CMtreFsZHlGbE2mQ83airJ1EeINNi8kNYDvtc7z1C52hZxhKW4qXV7Qtsc7La+HH+us3FRo6rmNJDY32+yyTpd2IAe1ZuhNFOGnLSTxlrrXs2RSRpaSHAgtJBBFiCNhBHAg8FCbaLUkmuJJIswq5zQ4RNs4Aj6yPcdo4qVUZvga2WmLSLacvBibMOua0udE2zQSfrI9wFzxR0ZrbgR0xaSaSlv+zNVkTIs1W5zIGhzmtxEFwbsva+0rCMHJ4RbubqlbJSqvGdh2ytkGemeyOZlnyeS0Oa69zhG480lBxeGY295Rrwc6b2Lf5mZlPM6rp43SyxtaxtrnWMO8gDYDc7SFlKlKKyyGjpO2rTVOm8t/ZmhAvsHFRmwJR/y+r/6Fv7SP/cpeYn0Gq/tqz/zeDI3VU7o3vjeLOY4tcOTmmx28doUbWHg2cJxnFTjuayjzXhkEAQBAWFobk+tqW844z6pePmVm23s53lEv4dN/d+nsWmrZyoQEB0xR/waB3Kot4xyH4Ktc7kb/k8/481+31RVCqHWhAEAQFiaGv0lV6EXvlVm23s5zlF9FPrfoSXKOc8kWVIaPCwxSsab2OMOdrLEG9rdAbLcVK6jVTV4Gso2EKljK4y9aL7MbPcwdLtG11KyW3SjlAB44Xggt7L4T+FY3C+XJPoCq1cOHBry/p95otD1Leonl8yJrP2jr/8At+1R2y+Zsv8AKGpilCHS89y/JZE2Goimj4HWRHwLT71ZfzJo5qOaNSM+p+p87t3bd/Fa4+jPfsL7zOphDQU4A+5a89bnjG72krYUliCOA0jN1bubf+bHdsRqNHWdMtdr9cGAswObhBHRfj6J2m9sO/rUdCo55yXNMaOp2mpzbe3Oc/bHuQnSlTBle6wtrImPPb0mX8GBQ11iZu9B1HK0WeDa9fU98mZ+V73RQRiElxbG36t3GzQT0+8ntSNae5EdbQ9nGMqs87Mt7V7Fm5y1jYKOaR53ROHK7nDC0DtcQO9W6jxB5OYs6Tq3EIR4v8+CK70Oj+EzfqB+YKtb/UdHyh/kw/3ehJ8uZM1+VqQkXbFC6V3a11md+MtPcpZxzURq7avzWj6uN8ml3rb4Gs0wZStHDTg7XuMjvRZsaD2uN/wLC4luRa5PUMzlWfBYXbv8PMgWa9LraymZzmYT2MON3saVXgsySN/fVObtqkv2vx2epfbqoCVsXFzHP7mljfm9i2OduDgFTeo58Mpd+fYpPSHTavKE/JxY8djmNv8AvByoVVibO30RU17OH2yvH2wR1RmyCAIAgJtojltWvb51O7xD4/8AUqe3+vsNHp+ObZPokvJlvq6ceEBDtK8d6AnzZYz4kt+ZQXH0G50FLF3jpT9/QptUjswgCAICxNDX6Sq9CL3yqzbb2c5yi+in1v0JPlDNd8uU4qwvaI4mNGHbjLhrOqwHTBvfhuUrpt1NbgaulpCNOxlb4+aT38MbPY1ml2va2mjhuMckgdbiGMuS71sI8eSxuJbMFrk/Rk67qcEvF8O7J20Q0uGlkkP3kxt6LGtb+bEluvlbMeUFTNxGHRHzefLBnaOq/XMqze/8OmI9F2Fw95XtB5T6yHS9Hm5Ul+yPethU2cdNqqqoZ5s0lvRLiW/ukKpJYk0dbZ1Oct6cumK8tviXlkf+JQ/4Zn+WFeh9C6jhbj/7M/8Ac/M+fqeQtAwkjYNxI9y16PoU4pvajl7ydpJJ5kk+9DxJLcTnRNknWVD6hw6MLbN/WPFr9zb+uFPbxzLPQaLT1zqUVRW+W/qXu/I2Gl/K/wCipWnf9a/s2tYPHEfwhZ3Et0SvyftvqrvqXr6LtZg6Hv4zN+pH5wsbf6iflD/Jh1+haDI265zvt6tgI5NxSEeJxeCtbMnLNy5tLhl+SKe0oY//AFB+Pdq48H6ux+fWKlXzrvJ2WhNX4NavS89f/WD00V0uOvDrfoonuvyJtGPY9y9oLMzHTtTVtMdLS9fRE5mrv+tRx8BROH4nPxn2MCnb/jdhoo0f/jHP968Fj1IlpfpsNVDJ58OHvjcT7pB4KG4XzZNvyfqZoSh0Sz3r8EEUBvggCAICVaMJMOUIx50cjf3cXyqag/nRqdNxzZy+zT9PUutXjiQgIzpIixZOn6tW71ZGE+y6hrrMGbPQ8tW8h2+TKQVE7kIAgCAsTQ1+kqvQi98qs229nOcovop9b9D00jZy1VPV6qCYsZqWOwhsZ6Rc8E3c0ngOKVqklLCZjoewt61vr1IZes1vfQuhleVVS+V5fI9z3ne5xJPieHUq7be86KnThTjqwWF0IvDMWl1eT6du7FHjPbITJ8yvUliCOG0pU5y8qP747tnoe+beb0NE17YC4h5BOJ2LaBa42f8A6y9pwjDcR3l7VumnU4fYqvSbS4MoSn+kZG/93AfawqpWWJs6vQtTWs4robXjn1LYyI69DARxpo/8sK3D6F1HJXKxdTT/AMz8yosxM1hX60OkMeqbGdjQ6+PHzOy2H2qnSp652GlNIOz1Wo51s+GPcx88shChnEQeXgxNkxEAb3Pbaw9D2rypDUlgk0deO7pc41jbjwXuW3mbksUdFG1/RdhMkhPBztpv6Is38KuUo6sNpyGkbh3NzKUdq3LqXvv7SmMvZTNVUSznc95LRyYNjB6oHfdUpS1nk7W0t1b0Y0lwW3r4+JLdD38Zm/Uj84U1v9RqOUP8mHX6Exr8parKtPGT0Z6Z7LcMbXF7T4Bw/EppSxUX3RpqVDnLCc1vjJPsxh+ncaDTDk67IKgDyXGN3Y7pNJ7C0j8SjuY7mbDk9XxKdJ8dq7Nj8/A6aG6XZUy8yyMfhDnO/M3wS2W9nvKKptp0+t+noyYOzegNYKzE/XAWAxdG2EsthtyJ71NqR1tbiadXtVW3w+Fq9W3fneRfTFTXhp5LeTKWX6ntJ98YUVytiZtOT08VZw6Vnuf5KsVQ6sIAgCA32YUmHKNMf7bh60b2/FSUvrRr9KrNnU6l5ovdbA4MIDS56R4qCqH9w8+q0u+Cjq/Qy7o14u6f+5eZQi1534QBAEBOdFWU4YH1JmlZGHNjwl7g29jJe199rjxU9CSi3lmi07b1a0afNxbw3uWeg1+kqujmrA+GRkjdSwYmODhcOkJFxx2jxWNZpyyixoajUpW2rUi09Z7H1IipbfZsF9lzsAvxJ4BRG1zjaW9nfnDSjJ8sUE8T3GNsbWMe0ktJaw7AeDbnuVypUjqYTOP0fZXDvI1KkGlnLbT6/MiGi/KcVPUya17I2PhPScQ0Yg5thc8bF3goaElGW03Gm7epXoR1E20+G3Zh/g99KVZBNNDJBLHJ9W5rsDg62FwLb23eW7wK9ryi2mjDQdKtSpzhUi1tTWVjht8kSLR/nfB9Gjp55GxyRDAC8hrXMHkWcdlwLC2/YpKNWOrhmt0toytz0qtKLalt2bWnx2eJuqCTJ1C15ikgiDzidaUOJI3BoxE2G2zRs27As483DcylVV9dtKcXLGxbPx4sqvOzLQq6wzN2RgsYy+w4GnyjyuS49hCqVJ60mzq7C0dtbKm9+1vrf9ItqtzgoJY3xyVUBY9pa4a5ou07CLhwO5XHUptYbORp2V7Tmpxpyytq2fgjNbk3IgjeWPgxBjsNqhxOKxtYazbtUTjRxs8zZ06+lnNayljO35V7Gg0WZRignldPIyMGEAF7g0E4gbC/FR0JKMtpsNOUKlWlFU4t7eG3ge+kXLcbqummppGSapoddjg4YmvxBpI3Xt7V7WmnJOJhoe0mrepTrRa1tm1fbBK86ss0VVRSxipgxOjxMaZGg422ewEX2HEAFLUnCUGsmpsbW6t7mM3TlhPD2Pdufga/Rvlalp6ICSohZI+R73Mc9rXDbhFwTs6LWleUZxjHayxpm2uK1y3CDaSSTSeOnzZXsFaPpzag2F6sSk9Rlxm/cqq+rP3OilSfwro/sx/xwWPpCyxSz0MjI6iF7w5jmtbI0k2e29gDt6JcrVacZR2M5rRNrcUbqMp02ltTeH0e5UyqHXBAEAQGyzYlw1lKf+4iHcXhp9hWUHiS6yrex1raov2vyyfQa2R89CAwstRY6ednnQyN8WkLGazFk1vLVrQl0NeZ86sOwdi1p9He87IeBAEAQBAEAQBAEAQHACDJygCAIAgCAIAgCAIAgCA6lw5hD3DOWG5sNp5DaUPHs2s2WTKCfWxObDMcMjHXETz5LgfN6lkk87itXrUeblFzW1Nb10dZ9CLZHzwIDq9twRzFkPU8PJ81tbbYd42d4WrPpbedpygCAIAgCAIAgCAIDglAddYOY8Uye6r6DJipJHeTHI70WOd7gvUskcqsI/VJLtRlw5AqneTTVH7J4HiRZeqEnwIZXlvHfUj3ozI8zK926lf3mNvvcFlzU+ghelLNb6i8fYzIdHte7fE1vpSM+UleqhPoIZaas1+pvqT9cGXFoxrDvdTt/G8n2Rr34eZC9P2q3KXcvczYtFUx8qpjHZG53zBZ/DPpIXyip8Kb717My4dFA+3VE+jEG+95XqtulkMuUT/TT73+EZkWiymHlTTnsMY+Qr34ZdJDLlDX4Qj4+5mRaNqIbxK7tkI/LZZK3gQS07dvc0uxeuTMhzCoG/ze/pPkd73LJUILgRS0xeS/X4Jehlx5p0Td1LB3xtd7wveah0EL0jdv/El3szoclQM8iGJvoxtHuCyUIrgQSuKsvqm32sy2tA3ADsWRE23vOUPAgCAICgMoZFqNfMGU87gJZAC2KRwIxusQQ3aLLWuLzuPoFG7o81BymlsXFdHWd4s06126ll7wG/mIXqpzfA8lpK0jvqLz8jLhzDr3fcYet0kXwcSvVRn0EMtMWS/XnsfsZkejWuO/UN7ZHfBhWXMTIXp20XS+xe5mRaLKg+VNC3sD3e8NWSt5dJDLlDQX0wb7l7mXFood9qqHYIfiZPgvfhn0kMuUS4U/H8GbFoqh+1UTHsDB7wVl8MukhfKKrwgvH3Rlw6MaMeU6d/a9o/K0LJW8SGWn7p7kl2P1bMyPR5QDfC49ssvwcF78PAhem71/q8I+xmRZm0Ld1LEfSGL811lzUOghlpS7f+I/LyMyDIFKzyKaBvZEwfBeqnBbkQyvLiX1VJPtZnRQNb5LWjsACywkQOcnvZ6L0xCAIAgCAIAgCAIAgCAIAgCAID//2Q=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grpSp>
        <p:nvGrpSpPr>
          <p:cNvPr id="10" name="Grupa 9"/>
          <p:cNvGrpSpPr/>
          <p:nvPr/>
        </p:nvGrpSpPr>
        <p:grpSpPr>
          <a:xfrm>
            <a:off x="0" y="332656"/>
            <a:ext cx="9144000" cy="1332148"/>
            <a:chOff x="0" y="332656"/>
            <a:chExt cx="9144000" cy="1332148"/>
          </a:xfrm>
        </p:grpSpPr>
        <p:sp>
          <p:nvSpPr>
            <p:cNvPr id="8" name="Prostokąt 7"/>
            <p:cNvSpPr/>
            <p:nvPr/>
          </p:nvSpPr>
          <p:spPr>
            <a:xfrm>
              <a:off x="3557705" y="332656"/>
              <a:ext cx="558629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pl-PL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Times New Roman" pitchFamily="18" charset="0"/>
                </a:rPr>
                <a:t>POMOC POTRZEBUJĄCYM</a:t>
              </a:r>
              <a:endParaRPr lang="pl-PL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endParaRPr>
            </a:p>
          </p:txBody>
        </p:sp>
        <p:sp>
          <p:nvSpPr>
            <p:cNvPr id="9" name="Prostokąt 8"/>
            <p:cNvSpPr/>
            <p:nvPr/>
          </p:nvSpPr>
          <p:spPr bwMode="auto">
            <a:xfrm>
              <a:off x="0" y="1088740"/>
              <a:ext cx="9144000" cy="57606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3" name="pole tekstowe 5"/>
          <p:cNvSpPr txBox="1">
            <a:spLocks noChangeArrowheads="1"/>
          </p:cNvSpPr>
          <p:nvPr/>
        </p:nvSpPr>
        <p:spPr bwMode="auto">
          <a:xfrm>
            <a:off x="395536" y="1412776"/>
            <a:ext cx="8137152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50000"/>
              </a:spcBef>
              <a:buClr>
                <a:srgbClr val="004182"/>
              </a:buClr>
              <a:buFont typeface="Arial" panose="020B0604020202020204" pitchFamily="34" charset="0"/>
              <a:buChar char="•"/>
            </a:pPr>
            <a:r>
              <a:rPr lang="pl-PL" sz="2000" dirty="0" smtClean="0"/>
              <a:t>Zebraliśmy dzięki hojności Pracowników </a:t>
            </a:r>
            <a:r>
              <a:rPr lang="pl-PL" sz="2000" dirty="0"/>
              <a:t>Etisoft, </a:t>
            </a:r>
            <a:r>
              <a:rPr lang="pl-PL" sz="2000" dirty="0" smtClean="0"/>
              <a:t>RSP, EPS do </a:t>
            </a:r>
            <a:r>
              <a:rPr lang="pl-PL" sz="2000" dirty="0"/>
              <a:t>skarbonki </a:t>
            </a:r>
            <a:r>
              <a:rPr lang="pl-PL" sz="2000" dirty="0" smtClean="0"/>
              <a:t> SZLACHETNEJ PACZKI  </a:t>
            </a:r>
            <a:r>
              <a:rPr lang="pl-PL" sz="2000" b="1" dirty="0" smtClean="0"/>
              <a:t>2700 zł </a:t>
            </a:r>
            <a:r>
              <a:rPr lang="pl-PL" sz="2000" dirty="0"/>
              <a:t>i </a:t>
            </a:r>
            <a:r>
              <a:rPr lang="pl-PL" sz="2000" dirty="0" smtClean="0"/>
              <a:t>zakupiliśmy </a:t>
            </a:r>
            <a:r>
              <a:rPr lang="pl-PL" sz="2000" dirty="0"/>
              <a:t>najbardziej potrzebne rzeczy dla całej rodziny </a:t>
            </a:r>
            <a:r>
              <a:rPr lang="pl-PL" sz="2000" b="1" dirty="0" smtClean="0"/>
              <a:t>za 5,5 tys. </a:t>
            </a:r>
            <a:r>
              <a:rPr lang="pl-PL" sz="2000" b="1" dirty="0"/>
              <a:t>zł</a:t>
            </a:r>
            <a:r>
              <a:rPr lang="pl-PL" sz="2000" b="1" dirty="0" smtClean="0"/>
              <a:t>.</a:t>
            </a:r>
            <a:endParaRPr lang="pl-PL" sz="2000" b="1" dirty="0"/>
          </a:p>
          <a:p>
            <a:pPr marL="342900" indent="-342900">
              <a:lnSpc>
                <a:spcPct val="150000"/>
              </a:lnSpc>
              <a:spcBef>
                <a:spcPct val="50000"/>
              </a:spcBef>
              <a:buClr>
                <a:srgbClr val="004182"/>
              </a:buClr>
              <a:buFont typeface="Arial" panose="020B0604020202020204" pitchFamily="34" charset="0"/>
              <a:buChar char="•"/>
            </a:pPr>
            <a:r>
              <a:rPr lang="pl-PL" sz="2000" dirty="0" smtClean="0"/>
              <a:t>Sfinansowaliśmy </a:t>
            </a:r>
            <a:r>
              <a:rPr lang="pl-PL" sz="2000" dirty="0" smtClean="0"/>
              <a:t>paczki świąteczne dla </a:t>
            </a:r>
            <a:r>
              <a:rPr lang="pl-PL" sz="2000" dirty="0" smtClean="0"/>
              <a:t>dzieci oraz międzyszkolny konkurs poezji dziecięcej. </a:t>
            </a:r>
            <a:endParaRPr lang="pl-PL" sz="2000" dirty="0" smtClean="0"/>
          </a:p>
        </p:txBody>
      </p:sp>
      <p:grpSp>
        <p:nvGrpSpPr>
          <p:cNvPr id="14" name="Grupa 13"/>
          <p:cNvGrpSpPr/>
          <p:nvPr/>
        </p:nvGrpSpPr>
        <p:grpSpPr>
          <a:xfrm>
            <a:off x="539553" y="4437112"/>
            <a:ext cx="6084675" cy="2168860"/>
            <a:chOff x="539553" y="4437112"/>
            <a:chExt cx="6084675" cy="2168860"/>
          </a:xfrm>
        </p:grpSpPr>
        <p:pic>
          <p:nvPicPr>
            <p:cNvPr id="2054" name="Picture 6" descr="Szlachetna paczka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9553" y="4614792"/>
              <a:ext cx="1997041" cy="1858204"/>
            </a:xfrm>
            <a:prstGeom prst="rect">
              <a:avLst/>
            </a:prstGeom>
            <a:noFill/>
          </p:spPr>
        </p:pic>
        <p:pic>
          <p:nvPicPr>
            <p:cNvPr id="4099" name="Picture 3" descr="C:\Users\gmajnusz\Pictures\pralko-suszarka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663391" y="4437112"/>
              <a:ext cx="1800598" cy="2168860"/>
            </a:xfrm>
            <a:prstGeom prst="rect">
              <a:avLst/>
            </a:prstGeom>
            <a:noFill/>
          </p:spPr>
        </p:pic>
        <p:pic>
          <p:nvPicPr>
            <p:cNvPr id="4100" name="Picture 4" descr="https://encrypted-tbn1.gstatic.com/images?q=tbn:ANd9GcTfv2c_f6KUTWY5FUige6qQiwOoeMqnLYt0WkYeKu_TrjNi1vGU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788024" y="4509120"/>
              <a:ext cx="1836204" cy="1993448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a 8"/>
          <p:cNvGrpSpPr/>
          <p:nvPr/>
        </p:nvGrpSpPr>
        <p:grpSpPr>
          <a:xfrm>
            <a:off x="3275856" y="3933056"/>
            <a:ext cx="5724636" cy="2808312"/>
            <a:chOff x="359532" y="3825044"/>
            <a:chExt cx="5724636" cy="2808312"/>
          </a:xfrm>
        </p:grpSpPr>
        <p:sp>
          <p:nvSpPr>
            <p:cNvPr id="10" name="Prostokąt 9"/>
            <p:cNvSpPr/>
            <p:nvPr/>
          </p:nvSpPr>
          <p:spPr bwMode="auto">
            <a:xfrm>
              <a:off x="359532" y="3825044"/>
              <a:ext cx="5724636" cy="2808312"/>
            </a:xfrm>
            <a:prstGeom prst="rect">
              <a:avLst/>
            </a:prstGeom>
            <a:solidFill>
              <a:srgbClr val="E0E0F8"/>
            </a:solidFill>
            <a:ln w="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pl-PL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Verdana" pitchFamily="34" charset="0"/>
                  <a:ea typeface="+mn-ea"/>
                  <a:cs typeface="+mn-cs"/>
                </a:defRPr>
              </a:lvl9pPr>
            </a:lstStyle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pic>
          <p:nvPicPr>
            <p:cNvPr id="11" name="Picture 9" descr="C:\Users\gmajnusz\Pictures\gidue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39552" y="3969060"/>
              <a:ext cx="5364596" cy="2524835"/>
            </a:xfrm>
            <a:prstGeom prst="rect">
              <a:avLst/>
            </a:prstGeom>
            <a:noFill/>
          </p:spPr>
        </p:pic>
      </p:grpSp>
      <p:grpSp>
        <p:nvGrpSpPr>
          <p:cNvPr id="7" name="Grupa 6"/>
          <p:cNvGrpSpPr/>
          <p:nvPr/>
        </p:nvGrpSpPr>
        <p:grpSpPr>
          <a:xfrm>
            <a:off x="0" y="332656"/>
            <a:ext cx="9144000" cy="1332148"/>
            <a:chOff x="0" y="332656"/>
            <a:chExt cx="9144000" cy="1332148"/>
          </a:xfrm>
        </p:grpSpPr>
        <p:sp>
          <p:nvSpPr>
            <p:cNvPr id="5" name="Prostokąt 4"/>
            <p:cNvSpPr/>
            <p:nvPr/>
          </p:nvSpPr>
          <p:spPr>
            <a:xfrm>
              <a:off x="3557705" y="332656"/>
              <a:ext cx="558629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pl-PL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Times New Roman" pitchFamily="18" charset="0"/>
                </a:rPr>
                <a:t>PLANY NA 2015 ROK</a:t>
              </a:r>
              <a:endParaRPr lang="pl-PL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endParaRPr>
            </a:p>
          </p:txBody>
        </p:sp>
        <p:sp>
          <p:nvSpPr>
            <p:cNvPr id="6" name="Prostokąt 5"/>
            <p:cNvSpPr/>
            <p:nvPr/>
          </p:nvSpPr>
          <p:spPr bwMode="auto">
            <a:xfrm>
              <a:off x="0" y="1088740"/>
              <a:ext cx="9144000" cy="57606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3074" name="AutoShape 2" descr="data:image/jpeg;base64,/9j/4AAQSkZJRgABAQAAAQABAAD/2wCEAAkGBxMSERUUERQVExQXGBUYGBgYFxgaGxceHRoXGBofFhoYHygiGBolHRYYITEiJSosLi4uGB8zODMsNygtLisBCgoKDg0OGxAQGiwmICQvLSwsLC80LCwsLCwsLCwsLCwsLCwsLCwsLCwsLCwsLCwsLCwsLCwvLCwsLCwsLCw3NP/AABEIALEBHQMBIgACEQEDEQH/xAAbAAEAAgMBAQAAAAAAAAAAAAAABQYDBAcCAf/EAEkQAAEEAAQDBQUEBQgIBwAAAAEAAgMRBBIhMQUGQRMiUWFxMoGRobEHQlLBFHKS0fAjJDNDYoKishUWU1TC0uHxFzREY3OTw//EABgBAQEBAQEAAAAAAAAAAAAAAAABAgME/8QAJhEBAQACAQQBBAIDAAAAAAAAAAECEQMEEiExQRNRYaFx0QUiI//aAAwDAQACEQMRAD8A7iiIgIiICIiAiIgIiICIiAiIgIiICIiAiIgIiICIiAiIgIiICIiAiIgIiICIiAiIgIiICIiAiIgIiICIiAiIgIiICIiAiIgIiICIiAiIgIiICIiAiIgIiICIiAiIgIiICIiAiIgIiICIiAiIgIiICIonmji5wmHdM1oeQWiia3IG9IJZFzT/AMTpP93Z/wDYf+VWrgPMTsRA2V0YaTm0Dr2cW/krpJdrCijxxE/h+a+/6R/s/NRW+i+NNgFfUBEWlxLisUGXtXEF9hoDXuJoWdGA9EG6ihJebMI0Eue8AbkwzUP8CkMfLK1pMTBIfAuA6jx8rV1RtooHC8WxT2hwwmh/91n5lZ/9JYj/AHN/ulh/NyaEuigsVxyeNpc7By5Rue0hPWtg4k7rKOLT/wC5y/txf8yaEwi0uH418hIfA+Kuriwg+mUlbqgIiICIiAiIgIiICIiAiIgIvJeBuQPevoKD6iIg+OcACSaA1JPT1UFj+csDCafiGF34WW8+lMvVVv7YsXJHBCGkiNxkzEDTOGgxhxsACu0Op3aNCaVk5abgo4GfoxhALW94FuZ2mpedy7xvVUaw5uc//wAvgsZL4ExiJp9HSkKA574hjn4N3a4SOCPMz2pw995tNGNr5q//AKZH+Nn7QVX+0NwmwTmROY9+dhrtGDQGz7RCRK4g2XFEmux0PUP1HqOvuXYuSAf0KK6vv7fruXLMRA6PV+Vv99h+hXQOV8Z/NcO4U5tPNiz95w0I0WqmK1yYpjTTnAHeida8fTzXmXiETauRut1re2+yqWKijxkzmFzx3e8BYsCiLvbf32sEvJWEovJfG1u4DrJ+Ky26jDjIyBUjDoNnBbDXA7EFUfhfLnDpoZMM2WSVgc0va5+rHDYWAPw7KY5f5bwuCLjA5wBrR0mYCr2HTcoiwqs8zP8A53hAfw4k/ARj/iUnxTiojjcY2mR9OoCquiRmsjSwBprr71yHmbifEMW9j5Ins7O8ojY8VeXNZBLqOUXr0VkJdL7xlwMLxe7XfQq4Yl+VjiegK5TweV7G9+JrxQPfZKXE71bn6Uuh4zisboXFpOrT50a2JGlrWSR64ZjRlawNcT41p47qShkzNBFi/FVXBcSDCQLcWgGroezoL6aj5lRnC+YHA4whxa8iIRBzwWtIjokZzQGYg7dQs6VZ+cZXtwUxjBLw0ZQBZJsVQ6rW5Q4RLFAH4h8pnk70gdISG6uLQBsDlIvzCjmcyNkhZE9xfNbQ4gAtvfdorYjZTs3METBZDvcB+9T8CR7Dzd+0VXee4cmEdKJpInxFrmODvvEhoBHUa/n0UzwriseIDjHm7po2KXM+VIxIyXSznsaAn2mA6HyJWsYzllqOp4GXPExwObM1pzeNgG/es6pHC8OGzw23KTI6raAaDQdK6Xau6zZpZdiIiiiIiCq87c3Hh7oQIhKJRIT38uXLk20N3n+SjuD/AGhjEyNibEWvddZttATuD5eCiftp9vCek/1hVc5Qwz48bGJGlppxo+BYaPoVuSaR1k8Rn8Iv8S1pONTAkXEP7r/3rFJLooDEkscGNst7otznOJptauNmxpqd7WYqZl4jNJJGC+MsDrIaQL0IFgus6nzUt2/j8wqWz+kjFH22b0fvBWgYrvVl7v4vHQHavE17rTQoXOfFnnEzgyzQwxdmM0Tg3Usjce61wc6+03o/DauQyyyWWYnEOF6Z8TIwkU83lLh/sz56t8VH82cPxbuJTvijkcxwiaC3UECJgIr1BVs5YD4oXMfFLbnA12T/AAZroN9D18FuT5ZTfJmKl7N7nYhxBIFBznURYOYvGhNgUPAbqytxL/8AaP8A2h+S5vhcPA2xjs7HF1sBBBAtx1NbHwOm6uXDOI4fI1scrSGgAW6zoK1J3KmUWVKYqDtmOZI95a4URnNEeaq7uSsGCRTQPAveS3bQ08eu3VWHGcTihbnkcQ3xAse89Fp4PmPBTG2Sx34OGUnwrNv1WVRI5RwI37L4vP1kK9jlbAfhjPo0n8yrVHK0i2kEV0I+vRemTNdq0gjyN/RXYqTeTuHD/wBOD6Qtd9WlfOIcAw7YXNhikBA7oEWUD0AZod9griTp4rxK7S9/BTYoccMTJi/ExmNr2OY8PygPyuiyb9e7eq2sfFhXx5cO1mbMw/00Y2cDsH+StUuCjIHaNY/qczQ71oFY5OXsKd4Ix+q3L/lpBj4eHOYLjObrU5LfdR29wW32JP8AVtPrI79xWHh0GHgeYoiGuOpbnc47Xs4kjQ9FITShrS4g0AToLOngBuUXTSdgif6qH327/hCjOKz9gWgRRvzBxpkVnu1oBeu/kpuLEB7Q4Aga+0CD4bHVVzmfASYhzGNaQ3W3ZqbqDQyjUmx5b7oafGceAFuikj/WwrhXvzLewfFI52PZG/M4VYyhtWa2VWbynjIz/JPiryc8H/ECFv8AD4MXFnbO80QMrnva9oLXA0ACCLF6+QRG859SSPLhlLWBpsUTldVethUnimIY4TQvIAlcBeXPsLFtO+uU77gK0uwL3RsYHVTYhYIPstolt+dVfgoeXk2Z0rXMIIBDqLtSbF9AFRGcN5TxwzHBviEZI1B7MuPoGkaHz+ClDgcXBGf00vBLu6+NwdplNgij1o7a7DznuEBzP5Odo7RpcD3xbqAfoAde69qx814iMMgZZBeQ8NcSdANaBO4tVFk+zppEL7cX94akAE6XrQ81vYfk7CR3kY5t2dJH9d9z5BRXKXFIomyZnAMJbR1q9RrWg2Fa+KtmCxjJm543ZmnYi6Pp4qbsNRp4XgEEb2vaHZm2Rb3HoRsTWxUoiKW7XQiIoCIiDmP2xECXBk7DtidAesPQ7+i0eGTYR2Iw5w4GfI4P7mV15RQcaokUdiRut77ZPbwvpP8AWJVTk8fzuP8Av/5Stz0m76dIc4UopuMjfIAcjgHg0Szeq67+g11WbiOJyim+0dBQJ19BqVXMRy1imntLe1x20DiPI5SD8bWYq4YxmFY3tHd3KQRRdvYqm9dfJYhj2n2Y8S8nq2J+vlRFAdP4tUB+IxDHiOUNLTrmaCKr8QAbZ9QVMTc4Ygblg/uX9bW562ztL8Hme6OXJbX5yN6N0y99uq28TiHMbbiLawFxJ8BrZ9a8eqpTuLytjf2LxbjmLSwHMTQd5DS9PJe3cQl0Gc6ChsNPcFJN5eGu7WOnzj+Ekxzmuwg7YZA7QgHLbgCQ6tdQCB1tRTuGTwj+WifHrQzNIB9CdD7lJCSXWS3n7pfbvhm/JYHPJ3N+q6drnan5sI+fh7Ioy0Od2ftCwKeCffQNedKPxP2evNmPE3fSWJrj+1r9FI8s8R7zInFjGhppxNWfDw6n4KU5jxcsUR7EWSNHtLTVno3MCdL1/gcspqum9oXlvlfFwPkY90YilYWudETmsXk0eKAsnYX9VZ+CcCZhm93M55a1r5HElz8t1dnT2jt4qrx46dj4nuY8xPc23Ryg9oe86mZ5Ac1CzpVN0rVTmO4gJ2ubFNJC5zCMkkLrs+DwR6ae5RUriOzkGTtspaReWQBwNbHW9QVnIbGy3u7jG6uc69ANS4ndUGHBvbIAZ+zEYBuSN5D672XNnboNq1vxUviuIunZlmjZI2jZilfH78hBB+JUTul+U3Ji8LOWtfT9SGhzTRvTTSiDR9Vm4vxmLDNBebJ0DR6OOv4W906qpQ8PzTtnY3+Ta3LUUr2uBF2RmOjiCLGajQ97/T4JoYgvIPsSxMc4GzoCWhzT0snRSZS+kmcs8elp4RxuLEOcGCnNq9RrfgfvbdFHcd5lkw7nXC8Rt2c6OQ59tiKDRdjXdRnAcBDJJJJEWNkOYvje0FpzEmwRqdXbmyPNReI4uInmOnxOHdLe0Lm/sglpBGyzOTGzcY+th23OetbWv/WBsmG7SKSNrjlsyZmMaTuCXgC+g18FAYnieLGk0hZHpUsYgkBdf9mQaeR8DotbFYXD4vBvYHOwzrBcGlxY8t1Fg2AOviD4qC5Wxhw7QyKwWuJ11vNqQRQ/jzWbzyY90ccurwnH3zzPH7WzFR4qw79MBJAIPZStbXTWNz2hRfFC5kM2JxBk0H9W6TJJqAMpdma30IA+q2eZcfbWGMOY/dzQ7uu67V46fVfeBY+RrHVq14osIBDj6HS+nvUvN68e0z6qY3HU3vbb5f5gOJZE6IHvWC2d5ddEtoE6EmtNlaIXATVlax2R10AOrVzHhEbs7mkZace6Nm+ICunL2Jc7Ed52YOiLmmydMwB326LWGeWWVmvTXHzZZcmWNnpqcWwnazSkPose5wAOoHZRC9PZ7zfXVaXGcNO8RFodK0jv2DnDv7DaFtPid1amcONThz/6Yuqh7ILcugPX9y1cVwcOY1rHEdmA2x94gAd7xoAVr1Xbb06QvKcLGwSOeGslHatNggta2rsdKK6Nys4HCRFpsFoIPiK81VOGcIETO/qS3KRQy6+1VAXZ1KuXA2AQNAFDvUB6lS0b6IigIiICIiDmf2xjv4X0n+sSqHLzZO1Z2TC93f26W0D0r18FcPtiHewvpP8A/kqzynKWzMDTlsusjf2Tp4VbQVvXglkt2uvBJYojc4cyY9X3l9GOJIA8zSln8eiMbXRkSOeO60EWOhz/AIaOh8wtPE4l5jc2mucRQJANeZB0Pv0UBXYMyMHeN286k6k3dCzr6BTQjecuMxR5g6pcU4N20EYBsA+A19nc7lVng5dNmLuhGywY7DXPJepsH/upvljDUX+5LPCfKRwmA8l54iygWtbrld00Gimo2UFoYnFNZ2hO+SgPGyNvcCoqMwkM745QGjsf5NzPxO0JfWulEA1Q30J2Wirry6CYgSK0FD0Av538FVeaof0d8haNMudo6dflYK3hn5srOWLUsCnPZmbfXbpt5j81vcN4rG45XRkw2ba6zRoAuGu3laqHB+MSzlzZcoDdWBvnd3qfAKyx4PJ2Wt542vIrbQafL5rj1OV7N4vH1mefHx7x+8S/NGBj7JpglDTG7O1oeSAaLbANgGjXx8VCxcaxAZlkc17CaJoAnqNvMeSzTuEkscFkZzrXQf8Af6LS4zho8PiOya7NbQ4HTW81VWnRc8d3htv5MM8s+DLK+Ny6/Cz8M40HxFsrM49ka1YrZ1jWlTZoWskcYLbRtosnrYHh8QpniMb4sOcot2jRW9nevPdZeM4WX9GgMEDpCMucto6ZAczvDU1rqs9NLcbax0GXJnh3Z3fw9cv4yRpc8OqxXkevXw/NaPHIXyntnDuvrK7TWtjQ3OnVTGB4UZIOziNPc3fo29ya26qR4lyhPLhoY2zdmYqNBocHU1wIF5ctkg2Sdlnpcf8AW2sf47C9lt39v7VvhR7OJ0r/AA+X/U6Lzx7h2QtJdmc8Z6006be9XLA8s5ohHiBlaA0EBwskebbrULe4hyxhpcpc3vt9l9DM3UE101relrh4rMLLPNa6XpcseHKWat3P0pscPZmGJwJD82atyALdXnstfhWBDsS8Br2BhfWZhbdOygtJHeHmL2XTMHg2RigC49S6rPwArfovb4WFwcWMLhs4tBI9CdQtTh/59jrh0l+h9O+KpU/BMU7DvAjZnMhcMx+4NBWW9aANVuei2+Gcuvc2I6w5CCQ5pBcaO1kVRN3rsrcXnxWMldPpy2X7PReDG3G/ZW8Hyt2Usju0zskcXHN7QskkNAbWXXqb9VLYPh0MNGNuoblB61ppf90fALZkkA3ICwul8LP8eJ0WpjJbZ8t48eONtk9sjpvABYnznx+GixFxOw/j3fvWM2fve4fwVW2UOvdWXg39C3+9/mKrEnCZXt7j3MHWhZN6aX4XfuVtwMHZsa27rr49UqNhERQEWpxTHtgidLJeVuW6q9XBo3I6kKCfzg37kRP6zgPoCgluO8YbhWNe5pcHOy6dNCbPlooKTnFxHcib6l9/QD6qJ4/xh+Ja1jmNa1rswom7ojfpuei0cO1vSwf43H5hUaXPPFX4kw5w0ZRJWW+uTeyfwhRfL2k7Pf8A5XLe46AXNHUAn3E6V+yVp8HbWIZ/HRy7ccll/isZXzF0ZIQsrg14o/Na68Erk2q+M4XH+l1mIBILmnrp911H4ED1Vm4fwNuroSBdW07D06hUD7Q+KOw2IjAaHGVtizoCDQvTxV85cw5iia9rnZnAGjsPQK30R6njdGaeAK00IPx8PeoLisjMze7mc5waNuugsE67+e6lOIsdbjZ1JJ101N6e9Q09/e6EEHw81kXfDQBjQ0bAAKt84QNklhjP3hTq3pzqH/EtXh3MsjdHHOPB2h9x/wC608fi3S4ztQDRMAY2xfdOo1oDUn4qYSzIvp9x/KuFhM4DS2WMMdESQM1nvWAaedDfdGh96w8r4aaRpfTpW29rQATkDXubWvTu371YeNSWzGuaxwcHRRuLnOpwqN9sGwrtCDW+Xdaf2WuJgns2BPKB5AnNXxJV5MJljquPLw48uPbkk8Hyiztm4iRz2ytAAAc3LQuraQTfeK3cfyvhpacWtDwA0PDbIA2A2AG+3ipa0tSYyY9vw3jx444dk9emtgOGsi1tz3eJofILddR3APrr9V4BXkyjx/M/AJMZPEXDDHCaxmmSMBvsgN9AB9F6tYe08j9PqgJPgPif3Kts1r4SsMhA9p1epDfpqvAe0+yHPPk0n/E5Bn7UdNfSz9F8Lz4fEgfS0ZBKdmAfrOJ+Q/essPDZTfaPDRegZpp5kiwUGB2bxAHp+Z/csBmbftF36tn45dFLx8Gj6jMfFxJ+q3Y8K0bABDauYdrni44yNSLdTNjW262WcMkO7mt9BZ+JU+I17DE2iDw/BBXfJefOwPha34MA1uzQPct6kpNjwxlLIiKAiIg0eNYD9IgfFmy5qo1dEEOFjqLC5tNDJh5DHK2j4bgjxYeo+YXV1pcW4XHiGZJB5tcPaafFpQc7fMzTvNBOwJFn3bn1X04WR3sRTO8xG8D3OcAPmp7lfl+bDY6VzwDGYWta8VTjnJ23BrdXJUcH4/inMnyyMcx2Ruhy37T9e6SF94HOXTM6a/kV1HmLk2DFSOlfecxtYNgG5XOdY0vMc3ppsufycuTYSduZpLAXU8ehqwNv422Xbiyxm7ftf34c85br+VpMaRx6rDhcUSO9qt5kbneyDS5Orjv24D+cYf8A+N3+ZdS4Sf5CP9ULU4nJgmy58S/Due0ANBAke3Uk0ACRdj4LW/1swzW5Y2Ty1fsxho8d3EEb+CCRxDtVH4jAtk2Jafl8CorGc2SmxDg2N8HSvLveWtA+q1BzC9rXRzd027JOBmGt12jAAR07wB/VUGfiHD5YwTl7Ro/Bqf2d/hahcDxcjPIyN5MJa7K8FuoN0erRp1Cs2E40QG9oMzXEASM7zSfOtL8tCPAK8zRx5CyTKWEZXB1UQRRBB6EKy6TTlcfOWLx0rIAI4xIcpYGkk9fbJNbb0FdOSuDS4OKVk1Oc+Z8gyagNNUDda6Kaw3YsFQsaB4RsofIUtlrJHezHXm418habGLttdK+ZI9zR+ayBrvE/ID52Vnj4ZId3hvk0fvtZP9AAuBc95Au2kgh229jy6VufKoqPe5g0JB8vb+SyNcT7DHu92UfkVOw4Bjdmge5bDYgibQDMFK7WmM+Lj8dFmfwZzgM0rxqD3covyqtlOBi9ZU2I2DhUbdmi/Hr8VuNgA6LNS+qDGGL0Gr0iD5S+oiAiIgIiICIiAiIgIiICIiAtbH4MSsc01ZBAJF0ehrqtlEHPMfwqbDOOfvxfdlHTykH3T57bKN4/AJGRNLjlp9tvR2oqx1XVHNBFHUHceKpvFOT3WZIXNNF2WPLlDQST3CSaOvkPCtlZRz7FYGOKsrGn1FqZ4bMw6FoYTWlb/wDXyWjxoFpAcC1wsEEUR6grPhu8G5bLqFZbv3VqtKkcVy+XAkDJ60B7wdQq1PhQSWmjqR5GvDyVkZy9i5v6t9eMhy17na/AKUwP2fP3lmA8mNJ+bq+ig57h+HuidngkdGfI6H1B0cPIq98E4swENnivweKJ97a19R8FY8HyZhWe0HSH+24/RtBTeGwccYqNjWfqgD6KbRhw0TS0Fo0O2hHyIsLYEayooPIavtL6iBSIiAiIgIiICIiAiIgIiICIiAiIgIiICIiAiIgIiICIiDRx/CIJyDNG15bsSPr4jyK2cPhmRio2NYPBrQB8llRAREQEREBERAREQEREBERAREQEREBERAREQEREBERAREQEREBERAREQEREBERAREQEREBERAREQEREBERAREQEREBERAREQEREBERAREQf/9k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3076" name="AutoShape 4" descr="data:image/jpeg;base64,/9j/4AAQSkZJRgABAQAAAQABAAD/2wCEAAkGBxMSERUUERQVExQXGBUYGBgYFxgaGxceHRoXGBofFhoYHygiGBolHRYYITEiJSosLi4uGB8zODMsNygtLisBCgoKDg0OGxAQGiwmICQvLSwsLC80LCwsLCwsLCwsLCwsLCwsLCwsLCwsLCwsLCwsLCwsLCwvLCwsLCwsLCw3NP/AABEIALEBHQMBIgACEQEDEQH/xAAbAAEAAgMBAQAAAAAAAAAAAAAABQYDBAcCAf/EAEkQAAEEAAQDBQUEBQgIBwAAAAEAAgMRBBIhMQUGQRMiUWFxMoGRobEHQlLBFHKS0fAjJDNDYoKishUWU1TC0uHxFzREY3OTw//EABgBAQEBAQEAAAAAAAAAAAAAAAABAgME/8QAJhEBAQACAQQBBAIDAAAAAAAAAAECEQMEEiExQRNRYaFx0QUiI//aAAwDAQACEQMRAD8A7iiIgIiICIiAiIgIiICIiAiIgIiICIiAiIgIiICIiAiIgIiICIiAiIgIiICIiAiIgIiICIiAiIgIiICIiAiIgIiICIiAiIgIiICIiAiIgIiICIiAiIgIiICIiAiIgIiICIiAiIgIiICIiAiIgIiICIonmji5wmHdM1oeQWiia3IG9IJZFzT/AMTpP93Z/wDYf+VWrgPMTsRA2V0YaTm0Dr2cW/krpJdrCijxxE/h+a+/6R/s/NRW+i+NNgFfUBEWlxLisUGXtXEF9hoDXuJoWdGA9EG6ihJebMI0Eue8AbkwzUP8CkMfLK1pMTBIfAuA6jx8rV1RtooHC8WxT2hwwmh/91n5lZ/9JYj/AHN/ulh/NyaEuigsVxyeNpc7By5Rue0hPWtg4k7rKOLT/wC5y/txf8yaEwi0uH418hIfA+Kuriwg+mUlbqgIiICIiAiIgIiICIiAiIgIvJeBuQPevoKD6iIg+OcACSaA1JPT1UFj+csDCafiGF34WW8+lMvVVv7YsXJHBCGkiNxkzEDTOGgxhxsACu0Op3aNCaVk5abgo4GfoxhALW94FuZ2mpedy7xvVUaw5uc//wAvgsZL4ExiJp9HSkKA574hjn4N3a4SOCPMz2pw995tNGNr5q//AKZH+Nn7QVX+0NwmwTmROY9+dhrtGDQGz7RCRK4g2XFEmux0PUP1HqOvuXYuSAf0KK6vv7fruXLMRA6PV+Vv99h+hXQOV8Z/NcO4U5tPNiz95w0I0WqmK1yYpjTTnAHeida8fTzXmXiETauRut1re2+yqWKijxkzmFzx3e8BYsCiLvbf32sEvJWEovJfG1u4DrJ+Ky26jDjIyBUjDoNnBbDXA7EFUfhfLnDpoZMM2WSVgc0va5+rHDYWAPw7KY5f5bwuCLjA5wBrR0mYCr2HTcoiwqs8zP8A53hAfw4k/ARj/iUnxTiojjcY2mR9OoCquiRmsjSwBprr71yHmbifEMW9j5Ins7O8ojY8VeXNZBLqOUXr0VkJdL7xlwMLxe7XfQq4Yl+VjiegK5TweV7G9+JrxQPfZKXE71bn6Uuh4zisboXFpOrT50a2JGlrWSR64ZjRlawNcT41p47qShkzNBFi/FVXBcSDCQLcWgGroezoL6aj5lRnC+YHA4whxa8iIRBzwWtIjokZzQGYg7dQs6VZ+cZXtwUxjBLw0ZQBZJsVQ6rW5Q4RLFAH4h8pnk70gdISG6uLQBsDlIvzCjmcyNkhZE9xfNbQ4gAtvfdorYjZTs3METBZDvcB+9T8CR7Dzd+0VXee4cmEdKJpInxFrmODvvEhoBHUa/n0UzwriseIDjHm7po2KXM+VIxIyXSznsaAn2mA6HyJWsYzllqOp4GXPExwObM1pzeNgG/es6pHC8OGzw23KTI6raAaDQdK6Xau6zZpZdiIiiiIiCq87c3Hh7oQIhKJRIT38uXLk20N3n+SjuD/AGhjEyNibEWvddZttATuD5eCiftp9vCek/1hVc5Qwz48bGJGlppxo+BYaPoVuSaR1k8Rn8Iv8S1pONTAkXEP7r/3rFJLooDEkscGNst7otznOJptauNmxpqd7WYqZl4jNJJGC+MsDrIaQL0IFgus6nzUt2/j8wqWz+kjFH22b0fvBWgYrvVl7v4vHQHavE17rTQoXOfFnnEzgyzQwxdmM0Tg3Usjce61wc6+03o/DauQyyyWWYnEOF6Z8TIwkU83lLh/sz56t8VH82cPxbuJTvijkcxwiaC3UECJgIr1BVs5YD4oXMfFLbnA12T/AAZroN9D18FuT5ZTfJmKl7N7nYhxBIFBznURYOYvGhNgUPAbqytxL/8AaP8A2h+S5vhcPA2xjs7HF1sBBBAtx1NbHwOm6uXDOI4fI1scrSGgAW6zoK1J3KmUWVKYqDtmOZI95a4URnNEeaq7uSsGCRTQPAveS3bQ08eu3VWHGcTihbnkcQ3xAse89Fp4PmPBTG2Sx34OGUnwrNv1WVRI5RwI37L4vP1kK9jlbAfhjPo0n8yrVHK0i2kEV0I+vRemTNdq0gjyN/RXYqTeTuHD/wBOD6Qtd9WlfOIcAw7YXNhikBA7oEWUD0AZod9griTp4rxK7S9/BTYoccMTJi/ExmNr2OY8PygPyuiyb9e7eq2sfFhXx5cO1mbMw/00Y2cDsH+StUuCjIHaNY/qczQ71oFY5OXsKd4Ix+q3L/lpBj4eHOYLjObrU5LfdR29wW32JP8AVtPrI79xWHh0GHgeYoiGuOpbnc47Xs4kjQ9FITShrS4g0AToLOngBuUXTSdgif6qH327/hCjOKz9gWgRRvzBxpkVnu1oBeu/kpuLEB7Q4Aga+0CD4bHVVzmfASYhzGNaQ3W3ZqbqDQyjUmx5b7oafGceAFuikj/WwrhXvzLewfFI52PZG/M4VYyhtWa2VWbynjIz/JPiryc8H/ECFv8AD4MXFnbO80QMrnva9oLXA0ACCLF6+QRG859SSPLhlLWBpsUTldVethUnimIY4TQvIAlcBeXPsLFtO+uU77gK0uwL3RsYHVTYhYIPstolt+dVfgoeXk2Z0rXMIIBDqLtSbF9AFRGcN5TxwzHBviEZI1B7MuPoGkaHz+ClDgcXBGf00vBLu6+NwdplNgij1o7a7DznuEBzP5Odo7RpcD3xbqAfoAde69qx814iMMgZZBeQ8NcSdANaBO4tVFk+zppEL7cX94akAE6XrQ81vYfk7CR3kY5t2dJH9d9z5BRXKXFIomyZnAMJbR1q9RrWg2Fa+KtmCxjJm543ZmnYi6Pp4qbsNRp4XgEEb2vaHZm2Rb3HoRsTWxUoiKW7XQiIoCIiDmP2xECXBk7DtidAesPQ7+i0eGTYR2Iw5w4GfI4P7mV15RQcaokUdiRut77ZPbwvpP8AWJVTk8fzuP8Av/5Stz0m76dIc4UopuMjfIAcjgHg0Szeq67+g11WbiOJyim+0dBQJ19BqVXMRy1imntLe1x20DiPI5SD8bWYq4YxmFY3tHd3KQRRdvYqm9dfJYhj2n2Y8S8nq2J+vlRFAdP4tUB+IxDHiOUNLTrmaCKr8QAbZ9QVMTc4Ygblg/uX9bW562ztL8Hme6OXJbX5yN6N0y99uq28TiHMbbiLawFxJ8BrZ9a8eqpTuLytjf2LxbjmLSwHMTQd5DS9PJe3cQl0Gc6ChsNPcFJN5eGu7WOnzj+Ekxzmuwg7YZA7QgHLbgCQ6tdQCB1tRTuGTwj+WifHrQzNIB9CdD7lJCSXWS3n7pfbvhm/JYHPJ3N+q6drnan5sI+fh7Ioy0Od2ftCwKeCffQNedKPxP2evNmPE3fSWJrj+1r9FI8s8R7zInFjGhppxNWfDw6n4KU5jxcsUR7EWSNHtLTVno3MCdL1/gcspqum9oXlvlfFwPkY90YilYWudETmsXk0eKAsnYX9VZ+CcCZhm93M55a1r5HElz8t1dnT2jt4qrx46dj4nuY8xPc23Ryg9oe86mZ5Ac1CzpVN0rVTmO4gJ2ubFNJC5zCMkkLrs+DwR6ae5RUriOzkGTtspaReWQBwNbHW9QVnIbGy3u7jG6uc69ANS4ndUGHBvbIAZ+zEYBuSN5D672XNnboNq1vxUviuIunZlmjZI2jZilfH78hBB+JUTul+U3Ji8LOWtfT9SGhzTRvTTSiDR9Vm4vxmLDNBebJ0DR6OOv4W906qpQ8PzTtnY3+Ta3LUUr2uBF2RmOjiCLGajQ97/T4JoYgvIPsSxMc4GzoCWhzT0snRSZS+kmcs8elp4RxuLEOcGCnNq9RrfgfvbdFHcd5lkw7nXC8Rt2c6OQ59tiKDRdjXdRnAcBDJJJJEWNkOYvje0FpzEmwRqdXbmyPNReI4uInmOnxOHdLe0Lm/sglpBGyzOTGzcY+th23OetbWv/WBsmG7SKSNrjlsyZmMaTuCXgC+g18FAYnieLGk0hZHpUsYgkBdf9mQaeR8DotbFYXD4vBvYHOwzrBcGlxY8t1Fg2AOviD4qC5Wxhw7QyKwWuJ11vNqQRQ/jzWbzyY90ccurwnH3zzPH7WzFR4qw79MBJAIPZStbXTWNz2hRfFC5kM2JxBk0H9W6TJJqAMpdma30IA+q2eZcfbWGMOY/dzQ7uu67V46fVfeBY+RrHVq14osIBDj6HS+nvUvN68e0z6qY3HU3vbb5f5gOJZE6IHvWC2d5ddEtoE6EmtNlaIXATVlax2R10AOrVzHhEbs7mkZace6Nm+ICunL2Jc7Ed52YOiLmmydMwB326LWGeWWVmvTXHzZZcmWNnpqcWwnazSkPose5wAOoHZRC9PZ7zfXVaXGcNO8RFodK0jv2DnDv7DaFtPid1amcONThz/6Yuqh7ILcugPX9y1cVwcOY1rHEdmA2x94gAd7xoAVr1Xbb06QvKcLGwSOeGslHatNggta2rsdKK6Nys4HCRFpsFoIPiK81VOGcIETO/qS3KRQy6+1VAXZ1KuXA2AQNAFDvUB6lS0b6IigIiICIiDmf2xjv4X0n+sSqHLzZO1Z2TC93f26W0D0r18FcPtiHewvpP8A/kqzynKWzMDTlsusjf2Tp4VbQVvXglkt2uvBJYojc4cyY9X3l9GOJIA8zSln8eiMbXRkSOeO60EWOhz/AIaOh8wtPE4l5jc2mucRQJANeZB0Pv0UBXYMyMHeN286k6k3dCzr6BTQjecuMxR5g6pcU4N20EYBsA+A19nc7lVng5dNmLuhGywY7DXPJepsH/upvljDUX+5LPCfKRwmA8l54iygWtbrld00Gimo2UFoYnFNZ2hO+SgPGyNvcCoqMwkM745QGjsf5NzPxO0JfWulEA1Q30J2Wirry6CYgSK0FD0Av538FVeaof0d8haNMudo6dflYK3hn5srOWLUsCnPZmbfXbpt5j81vcN4rG45XRkw2ba6zRoAuGu3laqHB+MSzlzZcoDdWBvnd3qfAKyx4PJ2Wt542vIrbQafL5rj1OV7N4vH1mefHx7x+8S/NGBj7JpglDTG7O1oeSAaLbANgGjXx8VCxcaxAZlkc17CaJoAnqNvMeSzTuEkscFkZzrXQf8Af6LS4zho8PiOya7NbQ4HTW81VWnRc8d3htv5MM8s+DLK+Ny6/Cz8M40HxFsrM49ka1YrZ1jWlTZoWskcYLbRtosnrYHh8QpniMb4sOcot2jRW9nevPdZeM4WX9GgMEDpCMucto6ZAczvDU1rqs9NLcbax0GXJnh3Z3fw9cv4yRpc8OqxXkevXw/NaPHIXyntnDuvrK7TWtjQ3OnVTGB4UZIOziNPc3fo29ya26qR4lyhPLhoY2zdmYqNBocHU1wIF5ctkg2Sdlnpcf8AW2sf47C9lt39v7VvhR7OJ0r/AA+X/U6Lzx7h2QtJdmc8Z6006be9XLA8s5ohHiBlaA0EBwskebbrULe4hyxhpcpc3vt9l9DM3UE101relrh4rMLLPNa6XpcseHKWat3P0pscPZmGJwJD82atyALdXnstfhWBDsS8Br2BhfWZhbdOygtJHeHmL2XTMHg2RigC49S6rPwArfovb4WFwcWMLhs4tBI9CdQtTh/59jrh0l+h9O+KpU/BMU7DvAjZnMhcMx+4NBWW9aANVuei2+Gcuvc2I6w5CCQ5pBcaO1kVRN3rsrcXnxWMldPpy2X7PReDG3G/ZW8Hyt2Usju0zskcXHN7QskkNAbWXXqb9VLYPh0MNGNuoblB61ppf90fALZkkA3ICwul8LP8eJ0WpjJbZ8t48eONtk9sjpvABYnznx+GixFxOw/j3fvWM2fve4fwVW2UOvdWXg39C3+9/mKrEnCZXt7j3MHWhZN6aX4XfuVtwMHZsa27rr49UqNhERQEWpxTHtgidLJeVuW6q9XBo3I6kKCfzg37kRP6zgPoCgluO8YbhWNe5pcHOy6dNCbPlooKTnFxHcib6l9/QD6qJ4/xh+Ja1jmNa1rswom7ojfpuei0cO1vSwf43H5hUaXPPFX4kw5w0ZRJWW+uTeyfwhRfL2k7Pf8A5XLe46AXNHUAn3E6V+yVp8HbWIZ/HRy7ccll/isZXzF0ZIQsrg14o/Na68Erk2q+M4XH+l1mIBILmnrp911H4ED1Vm4fwNuroSBdW07D06hUD7Q+KOw2IjAaHGVtizoCDQvTxV85cw5iia9rnZnAGjsPQK30R6njdGaeAK00IPx8PeoLisjMze7mc5waNuugsE67+e6lOIsdbjZ1JJ101N6e9Q09/e6EEHw81kXfDQBjQ0bAAKt84QNklhjP3hTq3pzqH/EtXh3MsjdHHOPB2h9x/wC608fi3S4ztQDRMAY2xfdOo1oDUn4qYSzIvp9x/KuFhM4DS2WMMdESQM1nvWAaedDfdGh96w8r4aaRpfTpW29rQATkDXubWvTu371YeNSWzGuaxwcHRRuLnOpwqN9sGwrtCDW+Xdaf2WuJgns2BPKB5AnNXxJV5MJljquPLw48uPbkk8Hyiztm4iRz2ytAAAc3LQuraQTfeK3cfyvhpacWtDwA0PDbIA2A2AG+3ipa0tSYyY9vw3jx444dk9emtgOGsi1tz3eJofILddR3APrr9V4BXkyjx/M/AJMZPEXDDHCaxmmSMBvsgN9AB9F6tYe08j9PqgJPgPif3Kts1r4SsMhA9p1epDfpqvAe0+yHPPk0n/E5Bn7UdNfSz9F8Lz4fEgfS0ZBKdmAfrOJ+Q/essPDZTfaPDRegZpp5kiwUGB2bxAHp+Z/csBmbftF36tn45dFLx8Gj6jMfFxJ+q3Y8K0bABDauYdrni44yNSLdTNjW262WcMkO7mt9BZ+JU+I17DE2iDw/BBXfJefOwPha34MA1uzQPct6kpNjwxlLIiKAiIg0eNYD9IgfFmy5qo1dEEOFjqLC5tNDJh5DHK2j4bgjxYeo+YXV1pcW4XHiGZJB5tcPaafFpQc7fMzTvNBOwJFn3bn1X04WR3sRTO8xG8D3OcAPmp7lfl+bDY6VzwDGYWta8VTjnJ23BrdXJUcH4/inMnyyMcx2Ruhy37T9e6SF94HOXTM6a/kV1HmLk2DFSOlfecxtYNgG5XOdY0vMc3ppsufycuTYSduZpLAXU8ehqwNv422Xbiyxm7ftf34c85br+VpMaRx6rDhcUSO9qt5kbneyDS5Orjv24D+cYf8A+N3+ZdS4Sf5CP9ULU4nJgmy58S/Due0ANBAke3Uk0ACRdj4LW/1swzW5Y2Ty1fsxho8d3EEb+CCRxDtVH4jAtk2Jafl8CorGc2SmxDg2N8HSvLveWtA+q1BzC9rXRzd027JOBmGt12jAAR07wB/VUGfiHD5YwTl7Ro/Bqf2d/hahcDxcjPIyN5MJa7K8FuoN0erRp1Cs2E40QG9oMzXEASM7zSfOtL8tCPAK8zRx5CyTKWEZXB1UQRRBB6EKy6TTlcfOWLx0rIAI4xIcpYGkk9fbJNbb0FdOSuDS4OKVk1Oc+Z8gyagNNUDda6Kaw3YsFQsaB4RsofIUtlrJHezHXm418habGLttdK+ZI9zR+ayBrvE/ID52Vnj4ZId3hvk0fvtZP9AAuBc95Au2kgh229jy6VufKoqPe5g0JB8vb+SyNcT7DHu92UfkVOw4Bjdmge5bDYgibQDMFK7WmM+Lj8dFmfwZzgM0rxqD3covyqtlOBi9ZU2I2DhUbdmi/Hr8VuNgA6LNS+qDGGL0Gr0iD5S+oiAiIgIiICIiAiIgIiICIiAtbH4MSsc01ZBAJF0ehrqtlEHPMfwqbDOOfvxfdlHTykH3T57bKN4/AJGRNLjlp9tvR2oqx1XVHNBFHUHceKpvFOT3WZIXNNF2WPLlDQST3CSaOvkPCtlZRz7FYGOKsrGn1FqZ4bMw6FoYTWlb/wDXyWjxoFpAcC1wsEEUR6grPhu8G5bLqFZbv3VqtKkcVy+XAkDJ60B7wdQq1PhQSWmjqR5GvDyVkZy9i5v6t9eMhy17na/AKUwP2fP3lmA8mNJ+bq+ig57h+HuidngkdGfI6H1B0cPIq98E4swENnivweKJ97a19R8FY8HyZhWe0HSH+24/RtBTeGwccYqNjWfqgD6KbRhw0TS0Fo0O2hHyIsLYEayooPIavtL6iBSIiAiIgIiICIiAiIgIiICIiAiIgIiICIiAiIgIiICIiDRx/CIJyDNG15bsSPr4jyK2cPhmRio2NYPBrQB8llRAREQEREBERAREQEREBERAREQEREBERAREQEREBERAREQEREBERAREQEREBERAREQEREBERAREQEREBERAREQEREBERAREQEREBERAREQf/9k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3078" name="AutoShape 6" descr="data:image/jpeg;base64,/9j/4AAQSkZJRgABAQAAAQABAAD/2wCEAAkGBxMSERUUERQVExQXGBUYGBgYFxgaGxceHRoXGBofFhoYHygiGBolHRYYITEiJSosLi4uGB8zODMsNygtLisBCgoKDg0OGxAQGiwmICQvLSwsLC80LCwsLCwsLCwsLCwsLCwsLCwsLCwsLCwsLCwsLCwsLCwvLCwsLCwsLCw3NP/AABEIALEBHQMBIgACEQEDEQH/xAAbAAEAAgMBAQAAAAAAAAAAAAAABQYDBAcCAf/EAEkQAAEEAAQDBQUEBQgIBwAAAAEAAgMRBBIhMQUGQRMiUWFxMoGRobEHQlLBFHKS0fAjJDNDYoKishUWU1TC0uHxFzREY3OTw//EABgBAQEBAQEAAAAAAAAAAAAAAAABAgME/8QAJhEBAQACAQQBBAIDAAAAAAAAAAECEQMEEiExQRNRYaFx0QUiI//aAAwDAQACEQMRAD8A7iiIgIiICIiAiIgIiICIiAiIgIiICIiAiIgIiICIiAiIgIiICIiAiIgIiICIiAiIgIiICIiAiIgIiICIiAiIgIiICIiAiIgIiICIiAiIgIiICIiAiIgIiICIiAiIgIiICIiAiIgIiICIiAiIgIiICIonmji5wmHdM1oeQWiia3IG9IJZFzT/AMTpP93Z/wDYf+VWrgPMTsRA2V0YaTm0Dr2cW/krpJdrCijxxE/h+a+/6R/s/NRW+i+NNgFfUBEWlxLisUGXtXEF9hoDXuJoWdGA9EG6ihJebMI0Eue8AbkwzUP8CkMfLK1pMTBIfAuA6jx8rV1RtooHC8WxT2hwwmh/91n5lZ/9JYj/AHN/ulh/NyaEuigsVxyeNpc7By5Rue0hPWtg4k7rKOLT/wC5y/txf8yaEwi0uH418hIfA+Kuriwg+mUlbqgIiICIiAiIgIiICIiAiIgIvJeBuQPevoKD6iIg+OcACSaA1JPT1UFj+csDCafiGF34WW8+lMvVVv7YsXJHBCGkiNxkzEDTOGgxhxsACu0Op3aNCaVk5abgo4GfoxhALW94FuZ2mpedy7xvVUaw5uc//wAvgsZL4ExiJp9HSkKA574hjn4N3a4SOCPMz2pw995tNGNr5q//AKZH+Nn7QVX+0NwmwTmROY9+dhrtGDQGz7RCRK4g2XFEmux0PUP1HqOvuXYuSAf0KK6vv7fruXLMRA6PV+Vv99h+hXQOV8Z/NcO4U5tPNiz95w0I0WqmK1yYpjTTnAHeida8fTzXmXiETauRut1re2+yqWKijxkzmFzx3e8BYsCiLvbf32sEvJWEovJfG1u4DrJ+Ky26jDjIyBUjDoNnBbDXA7EFUfhfLnDpoZMM2WSVgc0va5+rHDYWAPw7KY5f5bwuCLjA5wBrR0mYCr2HTcoiwqs8zP8A53hAfw4k/ARj/iUnxTiojjcY2mR9OoCquiRmsjSwBprr71yHmbifEMW9j5Ins7O8ojY8VeXNZBLqOUXr0VkJdL7xlwMLxe7XfQq4Yl+VjiegK5TweV7G9+JrxQPfZKXE71bn6Uuh4zisboXFpOrT50a2JGlrWSR64ZjRlawNcT41p47qShkzNBFi/FVXBcSDCQLcWgGroezoL6aj5lRnC+YHA4whxa8iIRBzwWtIjokZzQGYg7dQs6VZ+cZXtwUxjBLw0ZQBZJsVQ6rW5Q4RLFAH4h8pnk70gdISG6uLQBsDlIvzCjmcyNkhZE9xfNbQ4gAtvfdorYjZTs3METBZDvcB+9T8CR7Dzd+0VXee4cmEdKJpInxFrmODvvEhoBHUa/n0UzwriseIDjHm7po2KXM+VIxIyXSznsaAn2mA6HyJWsYzllqOp4GXPExwObM1pzeNgG/es6pHC8OGzw23KTI6raAaDQdK6Xau6zZpZdiIiiiIiCq87c3Hh7oQIhKJRIT38uXLk20N3n+SjuD/AGhjEyNibEWvddZttATuD5eCiftp9vCek/1hVc5Qwz48bGJGlppxo+BYaPoVuSaR1k8Rn8Iv8S1pONTAkXEP7r/3rFJLooDEkscGNst7otznOJptauNmxpqd7WYqZl4jNJJGC+MsDrIaQL0IFgus6nzUt2/j8wqWz+kjFH22b0fvBWgYrvVl7v4vHQHavE17rTQoXOfFnnEzgyzQwxdmM0Tg3Usjce61wc6+03o/DauQyyyWWYnEOF6Z8TIwkU83lLh/sz56t8VH82cPxbuJTvijkcxwiaC3UECJgIr1BVs5YD4oXMfFLbnA12T/AAZroN9D18FuT5ZTfJmKl7N7nYhxBIFBznURYOYvGhNgUPAbqytxL/8AaP8A2h+S5vhcPA2xjs7HF1sBBBAtx1NbHwOm6uXDOI4fI1scrSGgAW6zoK1J3KmUWVKYqDtmOZI95a4URnNEeaq7uSsGCRTQPAveS3bQ08eu3VWHGcTihbnkcQ3xAse89Fp4PmPBTG2Sx34OGUnwrNv1WVRI5RwI37L4vP1kK9jlbAfhjPo0n8yrVHK0i2kEV0I+vRemTNdq0gjyN/RXYqTeTuHD/wBOD6Qtd9WlfOIcAw7YXNhikBA7oEWUD0AZod9griTp4rxK7S9/BTYoccMTJi/ExmNr2OY8PygPyuiyb9e7eq2sfFhXx5cO1mbMw/00Y2cDsH+StUuCjIHaNY/qczQ71oFY5OXsKd4Ix+q3L/lpBj4eHOYLjObrU5LfdR29wW32JP8AVtPrI79xWHh0GHgeYoiGuOpbnc47Xs4kjQ9FITShrS4g0AToLOngBuUXTSdgif6qH327/hCjOKz9gWgRRvzBxpkVnu1oBeu/kpuLEB7Q4Aga+0CD4bHVVzmfASYhzGNaQ3W3ZqbqDQyjUmx5b7oafGceAFuikj/WwrhXvzLewfFI52PZG/M4VYyhtWa2VWbynjIz/JPiryc8H/ECFv8AD4MXFnbO80QMrnva9oLXA0ACCLF6+QRG859SSPLhlLWBpsUTldVethUnimIY4TQvIAlcBeXPsLFtO+uU77gK0uwL3RsYHVTYhYIPstolt+dVfgoeXk2Z0rXMIIBDqLtSbF9AFRGcN5TxwzHBviEZI1B7MuPoGkaHz+ClDgcXBGf00vBLu6+NwdplNgij1o7a7DznuEBzP5Odo7RpcD3xbqAfoAde69qx814iMMgZZBeQ8NcSdANaBO4tVFk+zppEL7cX94akAE6XrQ81vYfk7CR3kY5t2dJH9d9z5BRXKXFIomyZnAMJbR1q9RrWg2Fa+KtmCxjJm543ZmnYi6Pp4qbsNRp4XgEEb2vaHZm2Rb3HoRsTWxUoiKW7XQiIoCIiDmP2xECXBk7DtidAesPQ7+i0eGTYR2Iw5w4GfI4P7mV15RQcaokUdiRut77ZPbwvpP8AWJVTk8fzuP8Av/5Stz0m76dIc4UopuMjfIAcjgHg0Szeq67+g11WbiOJyim+0dBQJ19BqVXMRy1imntLe1x20DiPI5SD8bWYq4YxmFY3tHd3KQRRdvYqm9dfJYhj2n2Y8S8nq2J+vlRFAdP4tUB+IxDHiOUNLTrmaCKr8QAbZ9QVMTc4Ygblg/uX9bW562ztL8Hme6OXJbX5yN6N0y99uq28TiHMbbiLawFxJ8BrZ9a8eqpTuLytjf2LxbjmLSwHMTQd5DS9PJe3cQl0Gc6ChsNPcFJN5eGu7WOnzj+Ekxzmuwg7YZA7QgHLbgCQ6tdQCB1tRTuGTwj+WifHrQzNIB9CdD7lJCSXWS3n7pfbvhm/JYHPJ3N+q6drnan5sI+fh7Ioy0Od2ftCwKeCffQNedKPxP2evNmPE3fSWJrj+1r9FI8s8R7zInFjGhppxNWfDw6n4KU5jxcsUR7EWSNHtLTVno3MCdL1/gcspqum9oXlvlfFwPkY90YilYWudETmsXk0eKAsnYX9VZ+CcCZhm93M55a1r5HElz8t1dnT2jt4qrx46dj4nuY8xPc23Ryg9oe86mZ5Ac1CzpVN0rVTmO4gJ2ubFNJC5zCMkkLrs+DwR6ae5RUriOzkGTtspaReWQBwNbHW9QVnIbGy3u7jG6uc69ANS4ndUGHBvbIAZ+zEYBuSN5D672XNnboNq1vxUviuIunZlmjZI2jZilfH78hBB+JUTul+U3Ji8LOWtfT9SGhzTRvTTSiDR9Vm4vxmLDNBebJ0DR6OOv4W906qpQ8PzTtnY3+Ta3LUUr2uBF2RmOjiCLGajQ97/T4JoYgvIPsSxMc4GzoCWhzT0snRSZS+kmcs8elp4RxuLEOcGCnNq9RrfgfvbdFHcd5lkw7nXC8Rt2c6OQ59tiKDRdjXdRnAcBDJJJJEWNkOYvje0FpzEmwRqdXbmyPNReI4uInmOnxOHdLe0Lm/sglpBGyzOTGzcY+th23OetbWv/WBsmG7SKSNrjlsyZmMaTuCXgC+g18FAYnieLGk0hZHpUsYgkBdf9mQaeR8DotbFYXD4vBvYHOwzrBcGlxY8t1Fg2AOviD4qC5Wxhw7QyKwWuJ11vNqQRQ/jzWbzyY90ccurwnH3zzPH7WzFR4qw79MBJAIPZStbXTWNz2hRfFC5kM2JxBk0H9W6TJJqAMpdma30IA+q2eZcfbWGMOY/dzQ7uu67V46fVfeBY+RrHVq14osIBDj6HS+nvUvN68e0z6qY3HU3vbb5f5gOJZE6IHvWC2d5ddEtoE6EmtNlaIXATVlax2R10AOrVzHhEbs7mkZace6Nm+ICunL2Jc7Ed52YOiLmmydMwB326LWGeWWVmvTXHzZZcmWNnpqcWwnazSkPose5wAOoHZRC9PZ7zfXVaXGcNO8RFodK0jv2DnDv7DaFtPid1amcONThz/6Yuqh7ILcugPX9y1cVwcOY1rHEdmA2x94gAd7xoAVr1Xbb06QvKcLGwSOeGslHatNggta2rsdKK6Nys4HCRFpsFoIPiK81VOGcIETO/qS3KRQy6+1VAXZ1KuXA2AQNAFDvUB6lS0b6IigIiICIiDmf2xjv4X0n+sSqHLzZO1Z2TC93f26W0D0r18FcPtiHewvpP8A/kqzynKWzMDTlsusjf2Tp4VbQVvXglkt2uvBJYojc4cyY9X3l9GOJIA8zSln8eiMbXRkSOeO60EWOhz/AIaOh8wtPE4l5jc2mucRQJANeZB0Pv0UBXYMyMHeN286k6k3dCzr6BTQjecuMxR5g6pcU4N20EYBsA+A19nc7lVng5dNmLuhGywY7DXPJepsH/upvljDUX+5LPCfKRwmA8l54iygWtbrld00Gimo2UFoYnFNZ2hO+SgPGyNvcCoqMwkM745QGjsf5NzPxO0JfWulEA1Q30J2Wirry6CYgSK0FD0Av538FVeaof0d8haNMudo6dflYK3hn5srOWLUsCnPZmbfXbpt5j81vcN4rG45XRkw2ba6zRoAuGu3laqHB+MSzlzZcoDdWBvnd3qfAKyx4PJ2Wt542vIrbQafL5rj1OV7N4vH1mefHx7x+8S/NGBj7JpglDTG7O1oeSAaLbANgGjXx8VCxcaxAZlkc17CaJoAnqNvMeSzTuEkscFkZzrXQf8Af6LS4zho8PiOya7NbQ4HTW81VWnRc8d3htv5MM8s+DLK+Ny6/Cz8M40HxFsrM49ka1YrZ1jWlTZoWskcYLbRtosnrYHh8QpniMb4sOcot2jRW9nevPdZeM4WX9GgMEDpCMucto6ZAczvDU1rqs9NLcbax0GXJnh3Z3fw9cv4yRpc8OqxXkevXw/NaPHIXyntnDuvrK7TWtjQ3OnVTGB4UZIOziNPc3fo29ya26qR4lyhPLhoY2zdmYqNBocHU1wIF5ctkg2Sdlnpcf8AW2sf47C9lt39v7VvhR7OJ0r/AA+X/U6Lzx7h2QtJdmc8Z6006be9XLA8s5ohHiBlaA0EBwskebbrULe4hyxhpcpc3vt9l9DM3UE101relrh4rMLLPNa6XpcseHKWat3P0pscPZmGJwJD82atyALdXnstfhWBDsS8Br2BhfWZhbdOygtJHeHmL2XTMHg2RigC49S6rPwArfovb4WFwcWMLhs4tBI9CdQtTh/59jrh0l+h9O+KpU/BMU7DvAjZnMhcMx+4NBWW9aANVuei2+Gcuvc2I6w5CCQ5pBcaO1kVRN3rsrcXnxWMldPpy2X7PReDG3G/ZW8Hyt2Usju0zskcXHN7QskkNAbWXXqb9VLYPh0MNGNuoblB61ppf90fALZkkA3ICwul8LP8eJ0WpjJbZ8t48eONtk9sjpvABYnznx+GixFxOw/j3fvWM2fve4fwVW2UOvdWXg39C3+9/mKrEnCZXt7j3MHWhZN6aX4XfuVtwMHZsa27rr49UqNhERQEWpxTHtgidLJeVuW6q9XBo3I6kKCfzg37kRP6zgPoCgluO8YbhWNe5pcHOy6dNCbPlooKTnFxHcib6l9/QD6qJ4/xh+Ja1jmNa1rswom7ojfpuei0cO1vSwf43H5hUaXPPFX4kw5w0ZRJWW+uTeyfwhRfL2k7Pf8A5XLe46AXNHUAn3E6V+yVp8HbWIZ/HRy7ccll/isZXzF0ZIQsrg14o/Na68Erk2q+M4XH+l1mIBILmnrp911H4ED1Vm4fwNuroSBdW07D06hUD7Q+KOw2IjAaHGVtizoCDQvTxV85cw5iia9rnZnAGjsPQK30R6njdGaeAK00IPx8PeoLisjMze7mc5waNuugsE67+e6lOIsdbjZ1JJ101N6e9Q09/e6EEHw81kXfDQBjQ0bAAKt84QNklhjP3hTq3pzqH/EtXh3MsjdHHOPB2h9x/wC608fi3S4ztQDRMAY2xfdOo1oDUn4qYSzIvp9x/KuFhM4DS2WMMdESQM1nvWAaedDfdGh96w8r4aaRpfTpW29rQATkDXubWvTu371YeNSWzGuaxwcHRRuLnOpwqN9sGwrtCDW+Xdaf2WuJgns2BPKB5AnNXxJV5MJljquPLw48uPbkk8Hyiztm4iRz2ytAAAc3LQuraQTfeK3cfyvhpacWtDwA0PDbIA2A2AG+3ipa0tSYyY9vw3jx444dk9emtgOGsi1tz3eJofILddR3APrr9V4BXkyjx/M/AJMZPEXDDHCaxmmSMBvsgN9AB9F6tYe08j9PqgJPgPif3Kts1r4SsMhA9p1epDfpqvAe0+yHPPk0n/E5Bn7UdNfSz9F8Lz4fEgfS0ZBKdmAfrOJ+Q/essPDZTfaPDRegZpp5kiwUGB2bxAHp+Z/csBmbftF36tn45dFLx8Gj6jMfFxJ+q3Y8K0bABDauYdrni44yNSLdTNjW262WcMkO7mt9BZ+JU+I17DE2iDw/BBXfJefOwPha34MA1uzQPct6kpNjwxlLIiKAiIg0eNYD9IgfFmy5qo1dEEOFjqLC5tNDJh5DHK2j4bgjxYeo+YXV1pcW4XHiGZJB5tcPaafFpQc7fMzTvNBOwJFn3bn1X04WR3sRTO8xG8D3OcAPmp7lfl+bDY6VzwDGYWta8VTjnJ23BrdXJUcH4/inMnyyMcx2Ruhy37T9e6SF94HOXTM6a/kV1HmLk2DFSOlfecxtYNgG5XOdY0vMc3ppsufycuTYSduZpLAXU8ehqwNv422Xbiyxm7ftf34c85br+VpMaRx6rDhcUSO9qt5kbneyDS5Orjv24D+cYf8A+N3+ZdS4Sf5CP9ULU4nJgmy58S/Due0ANBAke3Uk0ACRdj4LW/1swzW5Y2Ty1fsxho8d3EEb+CCRxDtVH4jAtk2Jafl8CorGc2SmxDg2N8HSvLveWtA+q1BzC9rXRzd027JOBmGt12jAAR07wB/VUGfiHD5YwTl7Ro/Bqf2d/hahcDxcjPIyN5MJa7K8FuoN0erRp1Cs2E40QG9oMzXEASM7zSfOtL8tCPAK8zRx5CyTKWEZXB1UQRRBB6EKy6TTlcfOWLx0rIAI4xIcpYGkk9fbJNbb0FdOSuDS4OKVk1Oc+Z8gyagNNUDda6Kaw3YsFQsaB4RsofIUtlrJHezHXm418habGLttdK+ZI9zR+ayBrvE/ID52Vnj4ZId3hvk0fvtZP9AAuBc95Au2kgh229jy6VufKoqPe5g0JB8vb+SyNcT7DHu92UfkVOw4Bjdmge5bDYgibQDMFK7WmM+Lj8dFmfwZzgM0rxqD3covyqtlOBi9ZU2I2DhUbdmi/Hr8VuNgA6LNS+qDGGL0Gr0iD5S+oiAiIgIiICIiAiIgIiICIiAtbH4MSsc01ZBAJF0ehrqtlEHPMfwqbDOOfvxfdlHTykH3T57bKN4/AJGRNLjlp9tvR2oqx1XVHNBFHUHceKpvFOT3WZIXNNF2WPLlDQST3CSaOvkPCtlZRz7FYGOKsrGn1FqZ4bMw6FoYTWlb/wDXyWjxoFpAcC1wsEEUR6grPhu8G5bLqFZbv3VqtKkcVy+XAkDJ60B7wdQq1PhQSWmjqR5GvDyVkZy9i5v6t9eMhy17na/AKUwP2fP3lmA8mNJ+bq+ig57h+HuidngkdGfI6H1B0cPIq98E4swENnivweKJ97a19R8FY8HyZhWe0HSH+24/RtBTeGwccYqNjWfqgD6KbRhw0TS0Fo0O2hHyIsLYEayooPIavtL6iBSIiAiIgIiICIiAiIgIiICIiAiIgIiICIiAiIgIiICIiDRx/CIJyDNG15bsSPr4jyK2cPhmRio2NYPBrQB8llRAREQEREBERAREQEREBERAREQEREBERAREQEREBERAREQEREBERAREQEREBERAREQEREBERAREQEREBERAREQEREBERAREQEREBERAREQf/9k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4" name="Prostokąt 10"/>
          <p:cNvSpPr>
            <a:spLocks noChangeArrowheads="1"/>
          </p:cNvSpPr>
          <p:nvPr/>
        </p:nvSpPr>
        <p:spPr bwMode="auto">
          <a:xfrm>
            <a:off x="359532" y="1340768"/>
            <a:ext cx="8532948" cy="310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2000" dirty="0" smtClean="0"/>
              <a:t>Odświeżymy park maszynowy </a:t>
            </a:r>
            <a:r>
              <a:rPr lang="pl-PL" sz="2000" dirty="0" smtClean="0"/>
              <a:t>na produkcji:</a:t>
            </a:r>
          </a:p>
          <a:p>
            <a:pPr marL="2160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l-PL" sz="2000" dirty="0" smtClean="0"/>
              <a:t> Nowa maszyna </a:t>
            </a:r>
            <a:r>
              <a:rPr lang="pl-PL" sz="2000" dirty="0" err="1" smtClean="0"/>
              <a:t>Gidue</a:t>
            </a:r>
            <a:r>
              <a:rPr lang="pl-PL" sz="2000" dirty="0" smtClean="0"/>
              <a:t> -„</a:t>
            </a:r>
            <a:r>
              <a:rPr lang="pl-PL" sz="2000" dirty="0" err="1" smtClean="0"/>
              <a:t>full</a:t>
            </a:r>
            <a:r>
              <a:rPr lang="pl-PL" sz="2000" dirty="0" smtClean="0"/>
              <a:t> </a:t>
            </a:r>
            <a:r>
              <a:rPr lang="pl-PL" sz="2000" dirty="0" err="1" smtClean="0"/>
              <a:t>servo</a:t>
            </a:r>
            <a:r>
              <a:rPr lang="pl-PL" sz="2000" dirty="0" smtClean="0"/>
              <a:t>”, 8 kolorów</a:t>
            </a:r>
          </a:p>
          <a:p>
            <a:pPr marL="216000">
              <a:lnSpc>
                <a:spcPct val="150000"/>
              </a:lnSpc>
              <a:buFont typeface="Arial" pitchFamily="34" charset="0"/>
              <a:buChar char="•"/>
            </a:pPr>
            <a:r>
              <a:rPr lang="pl-PL" sz="2000" dirty="0" smtClean="0"/>
              <a:t> 3 maszyny </a:t>
            </a:r>
            <a:r>
              <a:rPr lang="pl-PL" sz="2000" dirty="0" smtClean="0"/>
              <a:t>DACO</a:t>
            </a:r>
            <a:endParaRPr lang="pl-PL" sz="2000" dirty="0" smtClean="0"/>
          </a:p>
          <a:p>
            <a:pPr marL="216000">
              <a:lnSpc>
                <a:spcPct val="150000"/>
              </a:lnSpc>
              <a:buFont typeface="Arial" pitchFamily="34" charset="0"/>
              <a:buChar char="•"/>
            </a:pPr>
            <a:r>
              <a:rPr lang="pl-PL" sz="2000" dirty="0" smtClean="0"/>
              <a:t> 3 maszyny </a:t>
            </a:r>
            <a:r>
              <a:rPr lang="pl-PL" sz="2000" dirty="0" smtClean="0"/>
              <a:t>do konfekcji</a:t>
            </a:r>
            <a:endParaRPr lang="pl-PL" sz="2000" dirty="0" smtClean="0"/>
          </a:p>
          <a:p>
            <a:pPr marL="2160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l-PL" sz="2000" dirty="0" smtClean="0"/>
              <a:t> Automatyczny regał magazynowy na wałki drukowe, polimery i </a:t>
            </a:r>
            <a:r>
              <a:rPr lang="pl-PL" sz="2000" dirty="0" smtClean="0"/>
              <a:t>wykrojniki</a:t>
            </a:r>
            <a:endParaRPr lang="pl-PL" sz="2000" dirty="0" smtClean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/>
          <p:cNvGrpSpPr/>
          <p:nvPr/>
        </p:nvGrpSpPr>
        <p:grpSpPr>
          <a:xfrm>
            <a:off x="0" y="332656"/>
            <a:ext cx="9144000" cy="1332148"/>
            <a:chOff x="0" y="332656"/>
            <a:chExt cx="9144000" cy="1332148"/>
          </a:xfrm>
        </p:grpSpPr>
        <p:sp>
          <p:nvSpPr>
            <p:cNvPr id="5" name="Prostokąt 4"/>
            <p:cNvSpPr/>
            <p:nvPr/>
          </p:nvSpPr>
          <p:spPr>
            <a:xfrm>
              <a:off x="3557705" y="332656"/>
              <a:ext cx="558629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pl-PL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Times New Roman" pitchFamily="18" charset="0"/>
                </a:rPr>
                <a:t>PLANY NA 2015 ROK</a:t>
              </a:r>
              <a:endParaRPr lang="pl-PL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endParaRPr>
            </a:p>
          </p:txBody>
        </p:sp>
        <p:sp>
          <p:nvSpPr>
            <p:cNvPr id="6" name="Prostokąt 5"/>
            <p:cNvSpPr/>
            <p:nvPr/>
          </p:nvSpPr>
          <p:spPr bwMode="auto">
            <a:xfrm>
              <a:off x="0" y="1088740"/>
              <a:ext cx="9144000" cy="57606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3074" name="AutoShape 2" descr="data:image/jpeg;base64,/9j/4AAQSkZJRgABAQAAAQABAAD/2wCEAAkGBxMSERUUERQVExQXGBUYGBgYFxgaGxceHRoXGBofFhoYHygiGBolHRYYITEiJSosLi4uGB8zODMsNygtLisBCgoKDg0OGxAQGiwmICQvLSwsLC80LCwsLCwsLCwsLCwsLCwsLCwsLCwsLCwsLCwsLCwsLCwvLCwsLCwsLCw3NP/AABEIALEBHQMBIgACEQEDEQH/xAAbAAEAAgMBAQAAAAAAAAAAAAAABQYDBAcCAf/EAEkQAAEEAAQDBQUEBQgIBwAAAAEAAgMRBBIhMQUGQRMiUWFxMoGRobEHQlLBFHKS0fAjJDNDYoKishUWU1TC0uHxFzREY3OTw//EABgBAQEBAQEAAAAAAAAAAAAAAAABAgME/8QAJhEBAQACAQQBBAIDAAAAAAAAAAECEQMEEiExQRNRYaFx0QUiI//aAAwDAQACEQMRAD8A7iiIgIiICIiAiIgIiICIiAiIgIiICIiAiIgIiICIiAiIgIiICIiAiIgIiICIiAiIgIiICIiAiIgIiICIiAiIgIiICIiAiIgIiICIiAiIgIiICIiAiIgIiICIiAiIgIiICIiAiIgIiICIiAiIgIiICIonmji5wmHdM1oeQWiia3IG9IJZFzT/AMTpP93Z/wDYf+VWrgPMTsRA2V0YaTm0Dr2cW/krpJdrCijxxE/h+a+/6R/s/NRW+i+NNgFfUBEWlxLisUGXtXEF9hoDXuJoWdGA9EG6ihJebMI0Eue8AbkwzUP8CkMfLK1pMTBIfAuA6jx8rV1RtooHC8WxT2hwwmh/91n5lZ/9JYj/AHN/ulh/NyaEuigsVxyeNpc7By5Rue0hPWtg4k7rKOLT/wC5y/txf8yaEwi0uH418hIfA+Kuriwg+mUlbqgIiICIiAiIgIiICIiAiIgIvJeBuQPevoKD6iIg+OcACSaA1JPT1UFj+csDCafiGF34WW8+lMvVVv7YsXJHBCGkiNxkzEDTOGgxhxsACu0Op3aNCaVk5abgo4GfoxhALW94FuZ2mpedy7xvVUaw5uc//wAvgsZL4ExiJp9HSkKA574hjn4N3a4SOCPMz2pw995tNGNr5q//AKZH+Nn7QVX+0NwmwTmROY9+dhrtGDQGz7RCRK4g2XFEmux0PUP1HqOvuXYuSAf0KK6vv7fruXLMRA6PV+Vv99h+hXQOV8Z/NcO4U5tPNiz95w0I0WqmK1yYpjTTnAHeida8fTzXmXiETauRut1re2+yqWKijxkzmFzx3e8BYsCiLvbf32sEvJWEovJfG1u4DrJ+Ky26jDjIyBUjDoNnBbDXA7EFUfhfLnDpoZMM2WSVgc0va5+rHDYWAPw7KY5f5bwuCLjA5wBrR0mYCr2HTcoiwqs8zP8A53hAfw4k/ARj/iUnxTiojjcY2mR9OoCquiRmsjSwBprr71yHmbifEMW9j5Ins7O8ojY8VeXNZBLqOUXr0VkJdL7xlwMLxe7XfQq4Yl+VjiegK5TweV7G9+JrxQPfZKXE71bn6Uuh4zisboXFpOrT50a2JGlrWSR64ZjRlawNcT41p47qShkzNBFi/FVXBcSDCQLcWgGroezoL6aj5lRnC+YHA4whxa8iIRBzwWtIjokZzQGYg7dQs6VZ+cZXtwUxjBLw0ZQBZJsVQ6rW5Q4RLFAH4h8pnk70gdISG6uLQBsDlIvzCjmcyNkhZE9xfNbQ4gAtvfdorYjZTs3METBZDvcB+9T8CR7Dzd+0VXee4cmEdKJpInxFrmODvvEhoBHUa/n0UzwriseIDjHm7po2KXM+VIxIyXSznsaAn2mA6HyJWsYzllqOp4GXPExwObM1pzeNgG/es6pHC8OGzw23KTI6raAaDQdK6Xau6zZpZdiIiiiIiCq87c3Hh7oQIhKJRIT38uXLk20N3n+SjuD/AGhjEyNibEWvddZttATuD5eCiftp9vCek/1hVc5Qwz48bGJGlppxo+BYaPoVuSaR1k8Rn8Iv8S1pONTAkXEP7r/3rFJLooDEkscGNst7otznOJptauNmxpqd7WYqZl4jNJJGC+MsDrIaQL0IFgus6nzUt2/j8wqWz+kjFH22b0fvBWgYrvVl7v4vHQHavE17rTQoXOfFnnEzgyzQwxdmM0Tg3Usjce61wc6+03o/DauQyyyWWYnEOF6Z8TIwkU83lLh/sz56t8VH82cPxbuJTvijkcxwiaC3UECJgIr1BVs5YD4oXMfFLbnA12T/AAZroN9D18FuT5ZTfJmKl7N7nYhxBIFBznURYOYvGhNgUPAbqytxL/8AaP8A2h+S5vhcPA2xjs7HF1sBBBAtx1NbHwOm6uXDOI4fI1scrSGgAW6zoK1J3KmUWVKYqDtmOZI95a4URnNEeaq7uSsGCRTQPAveS3bQ08eu3VWHGcTihbnkcQ3xAse89Fp4PmPBTG2Sx34OGUnwrNv1WVRI5RwI37L4vP1kK9jlbAfhjPo0n8yrVHK0i2kEV0I+vRemTNdq0gjyN/RXYqTeTuHD/wBOD6Qtd9WlfOIcAw7YXNhikBA7oEWUD0AZod9griTp4rxK7S9/BTYoccMTJi/ExmNr2OY8PygPyuiyb9e7eq2sfFhXx5cO1mbMw/00Y2cDsH+StUuCjIHaNY/qczQ71oFY5OXsKd4Ix+q3L/lpBj4eHOYLjObrU5LfdR29wW32JP8AVtPrI79xWHh0GHgeYoiGuOpbnc47Xs4kjQ9FITShrS4g0AToLOngBuUXTSdgif6qH327/hCjOKz9gWgRRvzBxpkVnu1oBeu/kpuLEB7Q4Aga+0CD4bHVVzmfASYhzGNaQ3W3ZqbqDQyjUmx5b7oafGceAFuikj/WwrhXvzLewfFI52PZG/M4VYyhtWa2VWbynjIz/JPiryc8H/ECFv8AD4MXFnbO80QMrnva9oLXA0ACCLF6+QRG859SSPLhlLWBpsUTldVethUnimIY4TQvIAlcBeXPsLFtO+uU77gK0uwL3RsYHVTYhYIPstolt+dVfgoeXk2Z0rXMIIBDqLtSbF9AFRGcN5TxwzHBviEZI1B7MuPoGkaHz+ClDgcXBGf00vBLu6+NwdplNgij1o7a7DznuEBzP5Odo7RpcD3xbqAfoAde69qx814iMMgZZBeQ8NcSdANaBO4tVFk+zppEL7cX94akAE6XrQ81vYfk7CR3kY5t2dJH9d9z5BRXKXFIomyZnAMJbR1q9RrWg2Fa+KtmCxjJm543ZmnYi6Pp4qbsNRp4XgEEb2vaHZm2Rb3HoRsTWxUoiKW7XQiIoCIiDmP2xECXBk7DtidAesPQ7+i0eGTYR2Iw5w4GfI4P7mV15RQcaokUdiRut77ZPbwvpP8AWJVTk8fzuP8Av/5Stz0m76dIc4UopuMjfIAcjgHg0Szeq67+g11WbiOJyim+0dBQJ19BqVXMRy1imntLe1x20DiPI5SD8bWYq4YxmFY3tHd3KQRRdvYqm9dfJYhj2n2Y8S8nq2J+vlRFAdP4tUB+IxDHiOUNLTrmaCKr8QAbZ9QVMTc4Ygblg/uX9bW562ztL8Hme6OXJbX5yN6N0y99uq28TiHMbbiLawFxJ8BrZ9a8eqpTuLytjf2LxbjmLSwHMTQd5DS9PJe3cQl0Gc6ChsNPcFJN5eGu7WOnzj+Ekxzmuwg7YZA7QgHLbgCQ6tdQCB1tRTuGTwj+WifHrQzNIB9CdD7lJCSXWS3n7pfbvhm/JYHPJ3N+q6drnan5sI+fh7Ioy0Od2ftCwKeCffQNedKPxP2evNmPE3fSWJrj+1r9FI8s8R7zInFjGhppxNWfDw6n4KU5jxcsUR7EWSNHtLTVno3MCdL1/gcspqum9oXlvlfFwPkY90YilYWudETmsXk0eKAsnYX9VZ+CcCZhm93M55a1r5HElz8t1dnT2jt4qrx46dj4nuY8xPc23Ryg9oe86mZ5Ac1CzpVN0rVTmO4gJ2ubFNJC5zCMkkLrs+DwR6ae5RUriOzkGTtspaReWQBwNbHW9QVnIbGy3u7jG6uc69ANS4ndUGHBvbIAZ+zEYBuSN5D672XNnboNq1vxUviuIunZlmjZI2jZilfH78hBB+JUTul+U3Ji8LOWtfT9SGhzTRvTTSiDR9Vm4vxmLDNBebJ0DR6OOv4W906qpQ8PzTtnY3+Ta3LUUr2uBF2RmOjiCLGajQ97/T4JoYgvIPsSxMc4GzoCWhzT0snRSZS+kmcs8elp4RxuLEOcGCnNq9RrfgfvbdFHcd5lkw7nXC8Rt2c6OQ59tiKDRdjXdRnAcBDJJJJEWNkOYvje0FpzEmwRqdXbmyPNReI4uInmOnxOHdLe0Lm/sglpBGyzOTGzcY+th23OetbWv/WBsmG7SKSNrjlsyZmMaTuCXgC+g18FAYnieLGk0hZHpUsYgkBdf9mQaeR8DotbFYXD4vBvYHOwzrBcGlxY8t1Fg2AOviD4qC5Wxhw7QyKwWuJ11vNqQRQ/jzWbzyY90ccurwnH3zzPH7WzFR4qw79MBJAIPZStbXTWNz2hRfFC5kM2JxBk0H9W6TJJqAMpdma30IA+q2eZcfbWGMOY/dzQ7uu67V46fVfeBY+RrHVq14osIBDj6HS+nvUvN68e0z6qY3HU3vbb5f5gOJZE6IHvWC2d5ddEtoE6EmtNlaIXATVlax2R10AOrVzHhEbs7mkZace6Nm+ICunL2Jc7Ed52YOiLmmydMwB326LWGeWWVmvTXHzZZcmWNnpqcWwnazSkPose5wAOoHZRC9PZ7zfXVaXGcNO8RFodK0jv2DnDv7DaFtPid1amcONThz/6Yuqh7ILcugPX9y1cVwcOY1rHEdmA2x94gAd7xoAVr1Xbb06QvKcLGwSOeGslHatNggta2rsdKK6Nys4HCRFpsFoIPiK81VOGcIETO/qS3KRQy6+1VAXZ1KuXA2AQNAFDvUB6lS0b6IigIiICIiDmf2xjv4X0n+sSqHLzZO1Z2TC93f26W0D0r18FcPtiHewvpP8A/kqzynKWzMDTlsusjf2Tp4VbQVvXglkt2uvBJYojc4cyY9X3l9GOJIA8zSln8eiMbXRkSOeO60EWOhz/AIaOh8wtPE4l5jc2mucRQJANeZB0Pv0UBXYMyMHeN286k6k3dCzr6BTQjecuMxR5g6pcU4N20EYBsA+A19nc7lVng5dNmLuhGywY7DXPJepsH/upvljDUX+5LPCfKRwmA8l54iygWtbrld00Gimo2UFoYnFNZ2hO+SgPGyNvcCoqMwkM745QGjsf5NzPxO0JfWulEA1Q30J2Wirry6CYgSK0FD0Av538FVeaof0d8haNMudo6dflYK3hn5srOWLUsCnPZmbfXbpt5j81vcN4rG45XRkw2ba6zRoAuGu3laqHB+MSzlzZcoDdWBvnd3qfAKyx4PJ2Wt542vIrbQafL5rj1OV7N4vH1mefHx7x+8S/NGBj7JpglDTG7O1oeSAaLbANgGjXx8VCxcaxAZlkc17CaJoAnqNvMeSzTuEkscFkZzrXQf8Af6LS4zho8PiOya7NbQ4HTW81VWnRc8d3htv5MM8s+DLK+Ny6/Cz8M40HxFsrM49ka1YrZ1jWlTZoWskcYLbRtosnrYHh8QpniMb4sOcot2jRW9nevPdZeM4WX9GgMEDpCMucto6ZAczvDU1rqs9NLcbax0GXJnh3Z3fw9cv4yRpc8OqxXkevXw/NaPHIXyntnDuvrK7TWtjQ3OnVTGB4UZIOziNPc3fo29ya26qR4lyhPLhoY2zdmYqNBocHU1wIF5ctkg2Sdlnpcf8AW2sf47C9lt39v7VvhR7OJ0r/AA+X/U6Lzx7h2QtJdmc8Z6006be9XLA8s5ohHiBlaA0EBwskebbrULe4hyxhpcpc3vt9l9DM3UE101relrh4rMLLPNa6XpcseHKWat3P0pscPZmGJwJD82atyALdXnstfhWBDsS8Br2BhfWZhbdOygtJHeHmL2XTMHg2RigC49S6rPwArfovb4WFwcWMLhs4tBI9CdQtTh/59jrh0l+h9O+KpU/BMU7DvAjZnMhcMx+4NBWW9aANVuei2+Gcuvc2I6w5CCQ5pBcaO1kVRN3rsrcXnxWMldPpy2X7PReDG3G/ZW8Hyt2Usju0zskcXHN7QskkNAbWXXqb9VLYPh0MNGNuoblB61ppf90fALZkkA3ICwul8LP8eJ0WpjJbZ8t48eONtk9sjpvABYnznx+GixFxOw/j3fvWM2fve4fwVW2UOvdWXg39C3+9/mKrEnCZXt7j3MHWhZN6aX4XfuVtwMHZsa27rr49UqNhERQEWpxTHtgidLJeVuW6q9XBo3I6kKCfzg37kRP6zgPoCgluO8YbhWNe5pcHOy6dNCbPlooKTnFxHcib6l9/QD6qJ4/xh+Ja1jmNa1rswom7ojfpuei0cO1vSwf43H5hUaXPPFX4kw5w0ZRJWW+uTeyfwhRfL2k7Pf8A5XLe46AXNHUAn3E6V+yVp8HbWIZ/HRy7ccll/isZXzF0ZIQsrg14o/Na68Erk2q+M4XH+l1mIBILmnrp911H4ED1Vm4fwNuroSBdW07D06hUD7Q+KOw2IjAaHGVtizoCDQvTxV85cw5iia9rnZnAGjsPQK30R6njdGaeAK00IPx8PeoLisjMze7mc5waNuugsE67+e6lOIsdbjZ1JJ101N6e9Q09/e6EEHw81kXfDQBjQ0bAAKt84QNklhjP3hTq3pzqH/EtXh3MsjdHHOPB2h9x/wC608fi3S4ztQDRMAY2xfdOo1oDUn4qYSzIvp9x/KuFhM4DS2WMMdESQM1nvWAaedDfdGh96w8r4aaRpfTpW29rQATkDXubWvTu371YeNSWzGuaxwcHRRuLnOpwqN9sGwrtCDW+Xdaf2WuJgns2BPKB5AnNXxJV5MJljquPLw48uPbkk8Hyiztm4iRz2ytAAAc3LQuraQTfeK3cfyvhpacWtDwA0PDbIA2A2AG+3ipa0tSYyY9vw3jx444dk9emtgOGsi1tz3eJofILddR3APrr9V4BXkyjx/M/AJMZPEXDDHCaxmmSMBvsgN9AB9F6tYe08j9PqgJPgPif3Kts1r4SsMhA9p1epDfpqvAe0+yHPPk0n/E5Bn7UdNfSz9F8Lz4fEgfS0ZBKdmAfrOJ+Q/essPDZTfaPDRegZpp5kiwUGB2bxAHp+Z/csBmbftF36tn45dFLx8Gj6jMfFxJ+q3Y8K0bABDauYdrni44yNSLdTNjW262WcMkO7mt9BZ+JU+I17DE2iDw/BBXfJefOwPha34MA1uzQPct6kpNjwxlLIiKAiIg0eNYD9IgfFmy5qo1dEEOFjqLC5tNDJh5DHK2j4bgjxYeo+YXV1pcW4XHiGZJB5tcPaafFpQc7fMzTvNBOwJFn3bn1X04WR3sRTO8xG8D3OcAPmp7lfl+bDY6VzwDGYWta8VTjnJ23BrdXJUcH4/inMnyyMcx2Ruhy37T9e6SF94HOXTM6a/kV1HmLk2DFSOlfecxtYNgG5XOdY0vMc3ppsufycuTYSduZpLAXU8ehqwNv422Xbiyxm7ftf34c85br+VpMaRx6rDhcUSO9qt5kbneyDS5Orjv24D+cYf8A+N3+ZdS4Sf5CP9ULU4nJgmy58S/Due0ANBAke3Uk0ACRdj4LW/1swzW5Y2Ty1fsxho8d3EEb+CCRxDtVH4jAtk2Jafl8CorGc2SmxDg2N8HSvLveWtA+q1BzC9rXRzd027JOBmGt12jAAR07wB/VUGfiHD5YwTl7Ro/Bqf2d/hahcDxcjPIyN5MJa7K8FuoN0erRp1Cs2E40QG9oMzXEASM7zSfOtL8tCPAK8zRx5CyTKWEZXB1UQRRBB6EKy6TTlcfOWLx0rIAI4xIcpYGkk9fbJNbb0FdOSuDS4OKVk1Oc+Z8gyagNNUDda6Kaw3YsFQsaB4RsofIUtlrJHezHXm418habGLttdK+ZI9zR+ayBrvE/ID52Vnj4ZId3hvk0fvtZP9AAuBc95Au2kgh229jy6VufKoqPe5g0JB8vb+SyNcT7DHu92UfkVOw4Bjdmge5bDYgibQDMFK7WmM+Lj8dFmfwZzgM0rxqD3covyqtlOBi9ZU2I2DhUbdmi/Hr8VuNgA6LNS+qDGGL0Gr0iD5S+oiAiIgIiICIiAiIgIiICIiAtbH4MSsc01ZBAJF0ehrqtlEHPMfwqbDOOfvxfdlHTykH3T57bKN4/AJGRNLjlp9tvR2oqx1XVHNBFHUHceKpvFOT3WZIXNNF2WPLlDQST3CSaOvkPCtlZRz7FYGOKsrGn1FqZ4bMw6FoYTWlb/wDXyWjxoFpAcC1wsEEUR6grPhu8G5bLqFZbv3VqtKkcVy+XAkDJ60B7wdQq1PhQSWmjqR5GvDyVkZy9i5v6t9eMhy17na/AKUwP2fP3lmA8mNJ+bq+ig57h+HuidngkdGfI6H1B0cPIq98E4swENnivweKJ97a19R8FY8HyZhWe0HSH+24/RtBTeGwccYqNjWfqgD6KbRhw0TS0Fo0O2hHyIsLYEayooPIavtL6iBSIiAiIgIiICIiAiIgIiICIiAiIgIiICIiAiIgIiICIiDRx/CIJyDNG15bsSPr4jyK2cPhmRio2NYPBrQB8llRAREQEREBERAREQEREBERAREQEREBERAREQEREBERAREQEREBERAREQEREBERAREQEREBERAREQEREBERAREQEREBERAREQEREBERAREQf/9k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3076" name="AutoShape 4" descr="data:image/jpeg;base64,/9j/4AAQSkZJRgABAQAAAQABAAD/2wCEAAkGBxMSERUUERQVExQXGBUYGBgYFxgaGxceHRoXGBofFhoYHygiGBolHRYYITEiJSosLi4uGB8zODMsNygtLisBCgoKDg0OGxAQGiwmICQvLSwsLC80LCwsLCwsLCwsLCwsLCwsLCwsLCwsLCwsLCwsLCwsLCwvLCwsLCwsLCw3NP/AABEIALEBHQMBIgACEQEDEQH/xAAbAAEAAgMBAQAAAAAAAAAAAAAABQYDBAcCAf/EAEkQAAEEAAQDBQUEBQgIBwAAAAEAAgMRBBIhMQUGQRMiUWFxMoGRobEHQlLBFHKS0fAjJDNDYoKishUWU1TC0uHxFzREY3OTw//EABgBAQEBAQEAAAAAAAAAAAAAAAABAgME/8QAJhEBAQACAQQBBAIDAAAAAAAAAAECEQMEEiExQRNRYaFx0QUiI//aAAwDAQACEQMRAD8A7iiIgIiICIiAiIgIiICIiAiIgIiICIiAiIgIiICIiAiIgIiICIiAiIgIiICIiAiIgIiICIiAiIgIiICIiAiIgIiICIiAiIgIiICIiAiIgIiICIiAiIgIiICIiAiIgIiICIiAiIgIiICIiAiIgIiICIonmji5wmHdM1oeQWiia3IG9IJZFzT/AMTpP93Z/wDYf+VWrgPMTsRA2V0YaTm0Dr2cW/krpJdrCijxxE/h+a+/6R/s/NRW+i+NNgFfUBEWlxLisUGXtXEF9hoDXuJoWdGA9EG6ihJebMI0Eue8AbkwzUP8CkMfLK1pMTBIfAuA6jx8rV1RtooHC8WxT2hwwmh/91n5lZ/9JYj/AHN/ulh/NyaEuigsVxyeNpc7By5Rue0hPWtg4k7rKOLT/wC5y/txf8yaEwi0uH418hIfA+Kuriwg+mUlbqgIiICIiAiIgIiICIiAiIgIvJeBuQPevoKD6iIg+OcACSaA1JPT1UFj+csDCafiGF34WW8+lMvVVv7YsXJHBCGkiNxkzEDTOGgxhxsACu0Op3aNCaVk5abgo4GfoxhALW94FuZ2mpedy7xvVUaw5uc//wAvgsZL4ExiJp9HSkKA574hjn4N3a4SOCPMz2pw995tNGNr5q//AKZH+Nn7QVX+0NwmwTmROY9+dhrtGDQGz7RCRK4g2XFEmux0PUP1HqOvuXYuSAf0KK6vv7fruXLMRA6PV+Vv99h+hXQOV8Z/NcO4U5tPNiz95w0I0WqmK1yYpjTTnAHeida8fTzXmXiETauRut1re2+yqWKijxkzmFzx3e8BYsCiLvbf32sEvJWEovJfG1u4DrJ+Ky26jDjIyBUjDoNnBbDXA7EFUfhfLnDpoZMM2WSVgc0va5+rHDYWAPw7KY5f5bwuCLjA5wBrR0mYCr2HTcoiwqs8zP8A53hAfw4k/ARj/iUnxTiojjcY2mR9OoCquiRmsjSwBprr71yHmbifEMW9j5Ins7O8ojY8VeXNZBLqOUXr0VkJdL7xlwMLxe7XfQq4Yl+VjiegK5TweV7G9+JrxQPfZKXE71bn6Uuh4zisboXFpOrT50a2JGlrWSR64ZjRlawNcT41p47qShkzNBFi/FVXBcSDCQLcWgGroezoL6aj5lRnC+YHA4whxa8iIRBzwWtIjokZzQGYg7dQs6VZ+cZXtwUxjBLw0ZQBZJsVQ6rW5Q4RLFAH4h8pnk70gdISG6uLQBsDlIvzCjmcyNkhZE9xfNbQ4gAtvfdorYjZTs3METBZDvcB+9T8CR7Dzd+0VXee4cmEdKJpInxFrmODvvEhoBHUa/n0UzwriseIDjHm7po2KXM+VIxIyXSznsaAn2mA6HyJWsYzllqOp4GXPExwObM1pzeNgG/es6pHC8OGzw23KTI6raAaDQdK6Xau6zZpZdiIiiiIiCq87c3Hh7oQIhKJRIT38uXLk20N3n+SjuD/AGhjEyNibEWvddZttATuD5eCiftp9vCek/1hVc5Qwz48bGJGlppxo+BYaPoVuSaR1k8Rn8Iv8S1pONTAkXEP7r/3rFJLooDEkscGNst7otznOJptauNmxpqd7WYqZl4jNJJGC+MsDrIaQL0IFgus6nzUt2/j8wqWz+kjFH22b0fvBWgYrvVl7v4vHQHavE17rTQoXOfFnnEzgyzQwxdmM0Tg3Usjce61wc6+03o/DauQyyyWWYnEOF6Z8TIwkU83lLh/sz56t8VH82cPxbuJTvijkcxwiaC3UECJgIr1BVs5YD4oXMfFLbnA12T/AAZroN9D18FuT5ZTfJmKl7N7nYhxBIFBznURYOYvGhNgUPAbqytxL/8AaP8A2h+S5vhcPA2xjs7HF1sBBBAtx1NbHwOm6uXDOI4fI1scrSGgAW6zoK1J3KmUWVKYqDtmOZI95a4URnNEeaq7uSsGCRTQPAveS3bQ08eu3VWHGcTihbnkcQ3xAse89Fp4PmPBTG2Sx34OGUnwrNv1WVRI5RwI37L4vP1kK9jlbAfhjPo0n8yrVHK0i2kEV0I+vRemTNdq0gjyN/RXYqTeTuHD/wBOD6Qtd9WlfOIcAw7YXNhikBA7oEWUD0AZod9griTp4rxK7S9/BTYoccMTJi/ExmNr2OY8PygPyuiyb9e7eq2sfFhXx5cO1mbMw/00Y2cDsH+StUuCjIHaNY/qczQ71oFY5OXsKd4Ix+q3L/lpBj4eHOYLjObrU5LfdR29wW32JP8AVtPrI79xWHh0GHgeYoiGuOpbnc47Xs4kjQ9FITShrS4g0AToLOngBuUXTSdgif6qH327/hCjOKz9gWgRRvzBxpkVnu1oBeu/kpuLEB7Q4Aga+0CD4bHVVzmfASYhzGNaQ3W3ZqbqDQyjUmx5b7oafGceAFuikj/WwrhXvzLewfFI52PZG/M4VYyhtWa2VWbynjIz/JPiryc8H/ECFv8AD4MXFnbO80QMrnva9oLXA0ACCLF6+QRG859SSPLhlLWBpsUTldVethUnimIY4TQvIAlcBeXPsLFtO+uU77gK0uwL3RsYHVTYhYIPstolt+dVfgoeXk2Z0rXMIIBDqLtSbF9AFRGcN5TxwzHBviEZI1B7MuPoGkaHz+ClDgcXBGf00vBLu6+NwdplNgij1o7a7DznuEBzP5Odo7RpcD3xbqAfoAde69qx814iMMgZZBeQ8NcSdANaBO4tVFk+zppEL7cX94akAE6XrQ81vYfk7CR3kY5t2dJH9d9z5BRXKXFIomyZnAMJbR1q9RrWg2Fa+KtmCxjJm543ZmnYi6Pp4qbsNRp4XgEEb2vaHZm2Rb3HoRsTWxUoiKW7XQiIoCIiDmP2xECXBk7DtidAesPQ7+i0eGTYR2Iw5w4GfI4P7mV15RQcaokUdiRut77ZPbwvpP8AWJVTk8fzuP8Av/5Stz0m76dIc4UopuMjfIAcjgHg0Szeq67+g11WbiOJyim+0dBQJ19BqVXMRy1imntLe1x20DiPI5SD8bWYq4YxmFY3tHd3KQRRdvYqm9dfJYhj2n2Y8S8nq2J+vlRFAdP4tUB+IxDHiOUNLTrmaCKr8QAbZ9QVMTc4Ygblg/uX9bW562ztL8Hme6OXJbX5yN6N0y99uq28TiHMbbiLawFxJ8BrZ9a8eqpTuLytjf2LxbjmLSwHMTQd5DS9PJe3cQl0Gc6ChsNPcFJN5eGu7WOnzj+Ekxzmuwg7YZA7QgHLbgCQ6tdQCB1tRTuGTwj+WifHrQzNIB9CdD7lJCSXWS3n7pfbvhm/JYHPJ3N+q6drnan5sI+fh7Ioy0Od2ftCwKeCffQNedKPxP2evNmPE3fSWJrj+1r9FI8s8R7zInFjGhppxNWfDw6n4KU5jxcsUR7EWSNHtLTVno3MCdL1/gcspqum9oXlvlfFwPkY90YilYWudETmsXk0eKAsnYX9VZ+CcCZhm93M55a1r5HElz8t1dnT2jt4qrx46dj4nuY8xPc23Ryg9oe86mZ5Ac1CzpVN0rVTmO4gJ2ubFNJC5zCMkkLrs+DwR6ae5RUriOzkGTtspaReWQBwNbHW9QVnIbGy3u7jG6uc69ANS4ndUGHBvbIAZ+zEYBuSN5D672XNnboNq1vxUviuIunZlmjZI2jZilfH78hBB+JUTul+U3Ji8LOWtfT9SGhzTRvTTSiDR9Vm4vxmLDNBebJ0DR6OOv4W906qpQ8PzTtnY3+Ta3LUUr2uBF2RmOjiCLGajQ97/T4JoYgvIPsSxMc4GzoCWhzT0snRSZS+kmcs8elp4RxuLEOcGCnNq9RrfgfvbdFHcd5lkw7nXC8Rt2c6OQ59tiKDRdjXdRnAcBDJJJJEWNkOYvje0FpzEmwRqdXbmyPNReI4uInmOnxOHdLe0Lm/sglpBGyzOTGzcY+th23OetbWv/WBsmG7SKSNrjlsyZmMaTuCXgC+g18FAYnieLGk0hZHpUsYgkBdf9mQaeR8DotbFYXD4vBvYHOwzrBcGlxY8t1Fg2AOviD4qC5Wxhw7QyKwWuJ11vNqQRQ/jzWbzyY90ccurwnH3zzPH7WzFR4qw79MBJAIPZStbXTWNz2hRfFC5kM2JxBk0H9W6TJJqAMpdma30IA+q2eZcfbWGMOY/dzQ7uu67V46fVfeBY+RrHVq14osIBDj6HS+nvUvN68e0z6qY3HU3vbb5f5gOJZE6IHvWC2d5ddEtoE6EmtNlaIXATVlax2R10AOrVzHhEbs7mkZace6Nm+ICunL2Jc7Ed52YOiLmmydMwB326LWGeWWVmvTXHzZZcmWNnpqcWwnazSkPose5wAOoHZRC9PZ7zfXVaXGcNO8RFodK0jv2DnDv7DaFtPid1amcONThz/6Yuqh7ILcugPX9y1cVwcOY1rHEdmA2x94gAd7xoAVr1Xbb06QvKcLGwSOeGslHatNggta2rsdKK6Nys4HCRFpsFoIPiK81VOGcIETO/qS3KRQy6+1VAXZ1KuXA2AQNAFDvUB6lS0b6IigIiICIiDmf2xjv4X0n+sSqHLzZO1Z2TC93f26W0D0r18FcPtiHewvpP8A/kqzynKWzMDTlsusjf2Tp4VbQVvXglkt2uvBJYojc4cyY9X3l9GOJIA8zSln8eiMbXRkSOeO60EWOhz/AIaOh8wtPE4l5jc2mucRQJANeZB0Pv0UBXYMyMHeN286k6k3dCzr6BTQjecuMxR5g6pcU4N20EYBsA+A19nc7lVng5dNmLuhGywY7DXPJepsH/upvljDUX+5LPCfKRwmA8l54iygWtbrld00Gimo2UFoYnFNZ2hO+SgPGyNvcCoqMwkM745QGjsf5NzPxO0JfWulEA1Q30J2Wirry6CYgSK0FD0Av538FVeaof0d8haNMudo6dflYK3hn5srOWLUsCnPZmbfXbpt5j81vcN4rG45XRkw2ba6zRoAuGu3laqHB+MSzlzZcoDdWBvnd3qfAKyx4PJ2Wt542vIrbQafL5rj1OV7N4vH1mefHx7x+8S/NGBj7JpglDTG7O1oeSAaLbANgGjXx8VCxcaxAZlkc17CaJoAnqNvMeSzTuEkscFkZzrXQf8Af6LS4zho8PiOya7NbQ4HTW81VWnRc8d3htv5MM8s+DLK+Ny6/Cz8M40HxFsrM49ka1YrZ1jWlTZoWskcYLbRtosnrYHh8QpniMb4sOcot2jRW9nevPdZeM4WX9GgMEDpCMucto6ZAczvDU1rqs9NLcbax0GXJnh3Z3fw9cv4yRpc8OqxXkevXw/NaPHIXyntnDuvrK7TWtjQ3OnVTGB4UZIOziNPc3fo29ya26qR4lyhPLhoY2zdmYqNBocHU1wIF5ctkg2Sdlnpcf8AW2sf47C9lt39v7VvhR7OJ0r/AA+X/U6Lzx7h2QtJdmc8Z6006be9XLA8s5ohHiBlaA0EBwskebbrULe4hyxhpcpc3vt9l9DM3UE101relrh4rMLLPNa6XpcseHKWat3P0pscPZmGJwJD82atyALdXnstfhWBDsS8Br2BhfWZhbdOygtJHeHmL2XTMHg2RigC49S6rPwArfovb4WFwcWMLhs4tBI9CdQtTh/59jrh0l+h9O+KpU/BMU7DvAjZnMhcMx+4NBWW9aANVuei2+Gcuvc2I6w5CCQ5pBcaO1kVRN3rsrcXnxWMldPpy2X7PReDG3G/ZW8Hyt2Usju0zskcXHN7QskkNAbWXXqb9VLYPh0MNGNuoblB61ppf90fALZkkA3ICwul8LP8eJ0WpjJbZ8t48eONtk9sjpvABYnznx+GixFxOw/j3fvWM2fve4fwVW2UOvdWXg39C3+9/mKrEnCZXt7j3MHWhZN6aX4XfuVtwMHZsa27rr49UqNhERQEWpxTHtgidLJeVuW6q9XBo3I6kKCfzg37kRP6zgPoCgluO8YbhWNe5pcHOy6dNCbPlooKTnFxHcib6l9/QD6qJ4/xh+Ja1jmNa1rswom7ojfpuei0cO1vSwf43H5hUaXPPFX4kw5w0ZRJWW+uTeyfwhRfL2k7Pf8A5XLe46AXNHUAn3E6V+yVp8HbWIZ/HRy7ccll/isZXzF0ZIQsrg14o/Na68Erk2q+M4XH+l1mIBILmnrp911H4ED1Vm4fwNuroSBdW07D06hUD7Q+KOw2IjAaHGVtizoCDQvTxV85cw5iia9rnZnAGjsPQK30R6njdGaeAK00IPx8PeoLisjMze7mc5waNuugsE67+e6lOIsdbjZ1JJ101N6e9Q09/e6EEHw81kXfDQBjQ0bAAKt84QNklhjP3hTq3pzqH/EtXh3MsjdHHOPB2h9x/wC608fi3S4ztQDRMAY2xfdOo1oDUn4qYSzIvp9x/KuFhM4DS2WMMdESQM1nvWAaedDfdGh96w8r4aaRpfTpW29rQATkDXubWvTu371YeNSWzGuaxwcHRRuLnOpwqN9sGwrtCDW+Xdaf2WuJgns2BPKB5AnNXxJV5MJljquPLw48uPbkk8Hyiztm4iRz2ytAAAc3LQuraQTfeK3cfyvhpacWtDwA0PDbIA2A2AG+3ipa0tSYyY9vw3jx444dk9emtgOGsi1tz3eJofILddR3APrr9V4BXkyjx/M/AJMZPEXDDHCaxmmSMBvsgN9AB9F6tYe08j9PqgJPgPif3Kts1r4SsMhA9p1epDfpqvAe0+yHPPk0n/E5Bn7UdNfSz9F8Lz4fEgfS0ZBKdmAfrOJ+Q/essPDZTfaPDRegZpp5kiwUGB2bxAHp+Z/csBmbftF36tn45dFLx8Gj6jMfFxJ+q3Y8K0bABDauYdrni44yNSLdTNjW262WcMkO7mt9BZ+JU+I17DE2iDw/BBXfJefOwPha34MA1uzQPct6kpNjwxlLIiKAiIg0eNYD9IgfFmy5qo1dEEOFjqLC5tNDJh5DHK2j4bgjxYeo+YXV1pcW4XHiGZJB5tcPaafFpQc7fMzTvNBOwJFn3bn1X04WR3sRTO8xG8D3OcAPmp7lfl+bDY6VzwDGYWta8VTjnJ23BrdXJUcH4/inMnyyMcx2Ruhy37T9e6SF94HOXTM6a/kV1HmLk2DFSOlfecxtYNgG5XOdY0vMc3ppsufycuTYSduZpLAXU8ehqwNv422Xbiyxm7ftf34c85br+VpMaRx6rDhcUSO9qt5kbneyDS5Orjv24D+cYf8A+N3+ZdS4Sf5CP9ULU4nJgmy58S/Due0ANBAke3Uk0ACRdj4LW/1swzW5Y2Ty1fsxho8d3EEb+CCRxDtVH4jAtk2Jafl8CorGc2SmxDg2N8HSvLveWtA+q1BzC9rXRzd027JOBmGt12jAAR07wB/VUGfiHD5YwTl7Ro/Bqf2d/hahcDxcjPIyN5MJa7K8FuoN0erRp1Cs2E40QG9oMzXEASM7zSfOtL8tCPAK8zRx5CyTKWEZXB1UQRRBB6EKy6TTlcfOWLx0rIAI4xIcpYGkk9fbJNbb0FdOSuDS4OKVk1Oc+Z8gyagNNUDda6Kaw3YsFQsaB4RsofIUtlrJHezHXm418habGLttdK+ZI9zR+ayBrvE/ID52Vnj4ZId3hvk0fvtZP9AAuBc95Au2kgh229jy6VufKoqPe5g0JB8vb+SyNcT7DHu92UfkVOw4Bjdmge5bDYgibQDMFK7WmM+Lj8dFmfwZzgM0rxqD3covyqtlOBi9ZU2I2DhUbdmi/Hr8VuNgA6LNS+qDGGL0Gr0iD5S+oiAiIgIiICIiAiIgIiICIiAtbH4MSsc01ZBAJF0ehrqtlEHPMfwqbDOOfvxfdlHTykH3T57bKN4/AJGRNLjlp9tvR2oqx1XVHNBFHUHceKpvFOT3WZIXNNF2WPLlDQST3CSaOvkPCtlZRz7FYGOKsrGn1FqZ4bMw6FoYTWlb/wDXyWjxoFpAcC1wsEEUR6grPhu8G5bLqFZbv3VqtKkcVy+XAkDJ60B7wdQq1PhQSWmjqR5GvDyVkZy9i5v6t9eMhy17na/AKUwP2fP3lmA8mNJ+bq+ig57h+HuidngkdGfI6H1B0cPIq98E4swENnivweKJ97a19R8FY8HyZhWe0HSH+24/RtBTeGwccYqNjWfqgD6KbRhw0TS0Fo0O2hHyIsLYEayooPIavtL6iBSIiAiIgIiICIiAiIgIiICIiAiIgIiICIiAiIgIiICIiDRx/CIJyDNG15bsSPr4jyK2cPhmRio2NYPBrQB8llRAREQEREBERAREQEREBERAREQEREBERAREQEREBERAREQEREBERAREQEREBERAREQEREBERAREQEREBERAREQEREBERAREQEREBERAREQf/9k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3078" name="AutoShape 6" descr="data:image/jpeg;base64,/9j/4AAQSkZJRgABAQAAAQABAAD/2wCEAAkGBxMSERUUERQVExQXGBUYGBgYFxgaGxceHRoXGBofFhoYHygiGBolHRYYITEiJSosLi4uGB8zODMsNygtLisBCgoKDg0OGxAQGiwmICQvLSwsLC80LCwsLCwsLCwsLCwsLCwsLCwsLCwsLCwsLCwsLCwsLCwvLCwsLCwsLCw3NP/AABEIALEBHQMBIgACEQEDEQH/xAAbAAEAAgMBAQAAAAAAAAAAAAAABQYDBAcCAf/EAEkQAAEEAAQDBQUEBQgIBwAAAAEAAgMRBBIhMQUGQRMiUWFxMoGRobEHQlLBFHKS0fAjJDNDYoKishUWU1TC0uHxFzREY3OTw//EABgBAQEBAQEAAAAAAAAAAAAAAAABAgME/8QAJhEBAQACAQQBBAIDAAAAAAAAAAECEQMEEiExQRNRYaFx0QUiI//aAAwDAQACEQMRAD8A7iiIgIiICIiAiIgIiICIiAiIgIiICIiAiIgIiICIiAiIgIiICIiAiIgIiICIiAiIgIiICIiAiIgIiICIiAiIgIiICIiAiIgIiICIiAiIgIiICIiAiIgIiICIiAiIgIiICIiAiIgIiICIiAiIgIiICIonmji5wmHdM1oeQWiia3IG9IJZFzT/AMTpP93Z/wDYf+VWrgPMTsRA2V0YaTm0Dr2cW/krpJdrCijxxE/h+a+/6R/s/NRW+i+NNgFfUBEWlxLisUGXtXEF9hoDXuJoWdGA9EG6ihJebMI0Eue8AbkwzUP8CkMfLK1pMTBIfAuA6jx8rV1RtooHC8WxT2hwwmh/91n5lZ/9JYj/AHN/ulh/NyaEuigsVxyeNpc7By5Rue0hPWtg4k7rKOLT/wC5y/txf8yaEwi0uH418hIfA+Kuriwg+mUlbqgIiICIiAiIgIiICIiAiIgIvJeBuQPevoKD6iIg+OcACSaA1JPT1UFj+csDCafiGF34WW8+lMvVVv7YsXJHBCGkiNxkzEDTOGgxhxsACu0Op3aNCaVk5abgo4GfoxhALW94FuZ2mpedy7xvVUaw5uc//wAvgsZL4ExiJp9HSkKA574hjn4N3a4SOCPMz2pw995tNGNr5q//AKZH+Nn7QVX+0NwmwTmROY9+dhrtGDQGz7RCRK4g2XFEmux0PUP1HqOvuXYuSAf0KK6vv7fruXLMRA6PV+Vv99h+hXQOV8Z/NcO4U5tPNiz95w0I0WqmK1yYpjTTnAHeida8fTzXmXiETauRut1re2+yqWKijxkzmFzx3e8BYsCiLvbf32sEvJWEovJfG1u4DrJ+Ky26jDjIyBUjDoNnBbDXA7EFUfhfLnDpoZMM2WSVgc0va5+rHDYWAPw7KY5f5bwuCLjA5wBrR0mYCr2HTcoiwqs8zP8A53hAfw4k/ARj/iUnxTiojjcY2mR9OoCquiRmsjSwBprr71yHmbifEMW9j5Ins7O8ojY8VeXNZBLqOUXr0VkJdL7xlwMLxe7XfQq4Yl+VjiegK5TweV7G9+JrxQPfZKXE71bn6Uuh4zisboXFpOrT50a2JGlrWSR64ZjRlawNcT41p47qShkzNBFi/FVXBcSDCQLcWgGroezoL6aj5lRnC+YHA4whxa8iIRBzwWtIjokZzQGYg7dQs6VZ+cZXtwUxjBLw0ZQBZJsVQ6rW5Q4RLFAH4h8pnk70gdISG6uLQBsDlIvzCjmcyNkhZE9xfNbQ4gAtvfdorYjZTs3METBZDvcB+9T8CR7Dzd+0VXee4cmEdKJpInxFrmODvvEhoBHUa/n0UzwriseIDjHm7po2KXM+VIxIyXSznsaAn2mA6HyJWsYzllqOp4GXPExwObM1pzeNgG/es6pHC8OGzw23KTI6raAaDQdK6Xau6zZpZdiIiiiIiCq87c3Hh7oQIhKJRIT38uXLk20N3n+SjuD/AGhjEyNibEWvddZttATuD5eCiftp9vCek/1hVc5Qwz48bGJGlppxo+BYaPoVuSaR1k8Rn8Iv8S1pONTAkXEP7r/3rFJLooDEkscGNst7otznOJptauNmxpqd7WYqZl4jNJJGC+MsDrIaQL0IFgus6nzUt2/j8wqWz+kjFH22b0fvBWgYrvVl7v4vHQHavE17rTQoXOfFnnEzgyzQwxdmM0Tg3Usjce61wc6+03o/DauQyyyWWYnEOF6Z8TIwkU83lLh/sz56t8VH82cPxbuJTvijkcxwiaC3UECJgIr1BVs5YD4oXMfFLbnA12T/AAZroN9D18FuT5ZTfJmKl7N7nYhxBIFBznURYOYvGhNgUPAbqytxL/8AaP8A2h+S5vhcPA2xjs7HF1sBBBAtx1NbHwOm6uXDOI4fI1scrSGgAW6zoK1J3KmUWVKYqDtmOZI95a4URnNEeaq7uSsGCRTQPAveS3bQ08eu3VWHGcTihbnkcQ3xAse89Fp4PmPBTG2Sx34OGUnwrNv1WVRI5RwI37L4vP1kK9jlbAfhjPo0n8yrVHK0i2kEV0I+vRemTNdq0gjyN/RXYqTeTuHD/wBOD6Qtd9WlfOIcAw7YXNhikBA7oEWUD0AZod9griTp4rxK7S9/BTYoccMTJi/ExmNr2OY8PygPyuiyb9e7eq2sfFhXx5cO1mbMw/00Y2cDsH+StUuCjIHaNY/qczQ71oFY5OXsKd4Ix+q3L/lpBj4eHOYLjObrU5LfdR29wW32JP8AVtPrI79xWHh0GHgeYoiGuOpbnc47Xs4kjQ9FITShrS4g0AToLOngBuUXTSdgif6qH327/hCjOKz9gWgRRvzBxpkVnu1oBeu/kpuLEB7Q4Aga+0CD4bHVVzmfASYhzGNaQ3W3ZqbqDQyjUmx5b7oafGceAFuikj/WwrhXvzLewfFI52PZG/M4VYyhtWa2VWbynjIz/JPiryc8H/ECFv8AD4MXFnbO80QMrnva9oLXA0ACCLF6+QRG859SSPLhlLWBpsUTldVethUnimIY4TQvIAlcBeXPsLFtO+uU77gK0uwL3RsYHVTYhYIPstolt+dVfgoeXk2Z0rXMIIBDqLtSbF9AFRGcN5TxwzHBviEZI1B7MuPoGkaHz+ClDgcXBGf00vBLu6+NwdplNgij1o7a7DznuEBzP5Odo7RpcD3xbqAfoAde69qx814iMMgZZBeQ8NcSdANaBO4tVFk+zppEL7cX94akAE6XrQ81vYfk7CR3kY5t2dJH9d9z5BRXKXFIomyZnAMJbR1q9RrWg2Fa+KtmCxjJm543ZmnYi6Pp4qbsNRp4XgEEb2vaHZm2Rb3HoRsTWxUoiKW7XQiIoCIiDmP2xECXBk7DtidAesPQ7+i0eGTYR2Iw5w4GfI4P7mV15RQcaokUdiRut77ZPbwvpP8AWJVTk8fzuP8Av/5Stz0m76dIc4UopuMjfIAcjgHg0Szeq67+g11WbiOJyim+0dBQJ19BqVXMRy1imntLe1x20DiPI5SD8bWYq4YxmFY3tHd3KQRRdvYqm9dfJYhj2n2Y8S8nq2J+vlRFAdP4tUB+IxDHiOUNLTrmaCKr8QAbZ9QVMTc4Ygblg/uX9bW562ztL8Hme6OXJbX5yN6N0y99uq28TiHMbbiLawFxJ8BrZ9a8eqpTuLytjf2LxbjmLSwHMTQd5DS9PJe3cQl0Gc6ChsNPcFJN5eGu7WOnzj+Ekxzmuwg7YZA7QgHLbgCQ6tdQCB1tRTuGTwj+WifHrQzNIB9CdD7lJCSXWS3n7pfbvhm/JYHPJ3N+q6drnan5sI+fh7Ioy0Od2ftCwKeCffQNedKPxP2evNmPE3fSWJrj+1r9FI8s8R7zInFjGhppxNWfDw6n4KU5jxcsUR7EWSNHtLTVno3MCdL1/gcspqum9oXlvlfFwPkY90YilYWudETmsXk0eKAsnYX9VZ+CcCZhm93M55a1r5HElz8t1dnT2jt4qrx46dj4nuY8xPc23Ryg9oe86mZ5Ac1CzpVN0rVTmO4gJ2ubFNJC5zCMkkLrs+DwR6ae5RUriOzkGTtspaReWQBwNbHW9QVnIbGy3u7jG6uc69ANS4ndUGHBvbIAZ+zEYBuSN5D672XNnboNq1vxUviuIunZlmjZI2jZilfH78hBB+JUTul+U3Ji8LOWtfT9SGhzTRvTTSiDR9Vm4vxmLDNBebJ0DR6OOv4W906qpQ8PzTtnY3+Ta3LUUr2uBF2RmOjiCLGajQ97/T4JoYgvIPsSxMc4GzoCWhzT0snRSZS+kmcs8elp4RxuLEOcGCnNq9RrfgfvbdFHcd5lkw7nXC8Rt2c6OQ59tiKDRdjXdRnAcBDJJJJEWNkOYvje0FpzEmwRqdXbmyPNReI4uInmOnxOHdLe0Lm/sglpBGyzOTGzcY+th23OetbWv/WBsmG7SKSNrjlsyZmMaTuCXgC+g18FAYnieLGk0hZHpUsYgkBdf9mQaeR8DotbFYXD4vBvYHOwzrBcGlxY8t1Fg2AOviD4qC5Wxhw7QyKwWuJ11vNqQRQ/jzWbzyY90ccurwnH3zzPH7WzFR4qw79MBJAIPZStbXTWNz2hRfFC5kM2JxBk0H9W6TJJqAMpdma30IA+q2eZcfbWGMOY/dzQ7uu67V46fVfeBY+RrHVq14osIBDj6HS+nvUvN68e0z6qY3HU3vbb5f5gOJZE6IHvWC2d5ddEtoE6EmtNlaIXATVlax2R10AOrVzHhEbs7mkZace6Nm+ICunL2Jc7Ed52YOiLmmydMwB326LWGeWWVmvTXHzZZcmWNnpqcWwnazSkPose5wAOoHZRC9PZ7zfXVaXGcNO8RFodK0jv2DnDv7DaFtPid1amcONThz/6Yuqh7ILcugPX9y1cVwcOY1rHEdmA2x94gAd7xoAVr1Xbb06QvKcLGwSOeGslHatNggta2rsdKK6Nys4HCRFpsFoIPiK81VOGcIETO/qS3KRQy6+1VAXZ1KuXA2AQNAFDvUB6lS0b6IigIiICIiDmf2xjv4X0n+sSqHLzZO1Z2TC93f26W0D0r18FcPtiHewvpP8A/kqzynKWzMDTlsusjf2Tp4VbQVvXglkt2uvBJYojc4cyY9X3l9GOJIA8zSln8eiMbXRkSOeO60EWOhz/AIaOh8wtPE4l5jc2mucRQJANeZB0Pv0UBXYMyMHeN286k6k3dCzr6BTQjecuMxR5g6pcU4N20EYBsA+A19nc7lVng5dNmLuhGywY7DXPJepsH/upvljDUX+5LPCfKRwmA8l54iygWtbrld00Gimo2UFoYnFNZ2hO+SgPGyNvcCoqMwkM745QGjsf5NzPxO0JfWulEA1Q30J2Wirry6CYgSK0FD0Av538FVeaof0d8haNMudo6dflYK3hn5srOWLUsCnPZmbfXbpt5j81vcN4rG45XRkw2ba6zRoAuGu3laqHB+MSzlzZcoDdWBvnd3qfAKyx4PJ2Wt542vIrbQafL5rj1OV7N4vH1mefHx7x+8S/NGBj7JpglDTG7O1oeSAaLbANgGjXx8VCxcaxAZlkc17CaJoAnqNvMeSzTuEkscFkZzrXQf8Af6LS4zho8PiOya7NbQ4HTW81VWnRc8d3htv5MM8s+DLK+Ny6/Cz8M40HxFsrM49ka1YrZ1jWlTZoWskcYLbRtosnrYHh8QpniMb4sOcot2jRW9nevPdZeM4WX9GgMEDpCMucto6ZAczvDU1rqs9NLcbax0GXJnh3Z3fw9cv4yRpc8OqxXkevXw/NaPHIXyntnDuvrK7TWtjQ3OnVTGB4UZIOziNPc3fo29ya26qR4lyhPLhoY2zdmYqNBocHU1wIF5ctkg2Sdlnpcf8AW2sf47C9lt39v7VvhR7OJ0r/AA+X/U6Lzx7h2QtJdmc8Z6006be9XLA8s5ohHiBlaA0EBwskebbrULe4hyxhpcpc3vt9l9DM3UE101relrh4rMLLPNa6XpcseHKWat3P0pscPZmGJwJD82atyALdXnstfhWBDsS8Br2BhfWZhbdOygtJHeHmL2XTMHg2RigC49S6rPwArfovb4WFwcWMLhs4tBI9CdQtTh/59jrh0l+h9O+KpU/BMU7DvAjZnMhcMx+4NBWW9aANVuei2+Gcuvc2I6w5CCQ5pBcaO1kVRN3rsrcXnxWMldPpy2X7PReDG3G/ZW8Hyt2Usju0zskcXHN7QskkNAbWXXqb9VLYPh0MNGNuoblB61ppf90fALZkkA3ICwul8LP8eJ0WpjJbZ8t48eONtk9sjpvABYnznx+GixFxOw/j3fvWM2fve4fwVW2UOvdWXg39C3+9/mKrEnCZXt7j3MHWhZN6aX4XfuVtwMHZsa27rr49UqNhERQEWpxTHtgidLJeVuW6q9XBo3I6kKCfzg37kRP6zgPoCgluO8YbhWNe5pcHOy6dNCbPlooKTnFxHcib6l9/QD6qJ4/xh+Ja1jmNa1rswom7ojfpuei0cO1vSwf43H5hUaXPPFX4kw5w0ZRJWW+uTeyfwhRfL2k7Pf8A5XLe46AXNHUAn3E6V+yVp8HbWIZ/HRy7ccll/isZXzF0ZIQsrg14o/Na68Erk2q+M4XH+l1mIBILmnrp911H4ED1Vm4fwNuroSBdW07D06hUD7Q+KOw2IjAaHGVtizoCDQvTxV85cw5iia9rnZnAGjsPQK30R6njdGaeAK00IPx8PeoLisjMze7mc5waNuugsE67+e6lOIsdbjZ1JJ101N6e9Q09/e6EEHw81kXfDQBjQ0bAAKt84QNklhjP3hTq3pzqH/EtXh3MsjdHHOPB2h9x/wC608fi3S4ztQDRMAY2xfdOo1oDUn4qYSzIvp9x/KuFhM4DS2WMMdESQM1nvWAaedDfdGh96w8r4aaRpfTpW29rQATkDXubWvTu371YeNSWzGuaxwcHRRuLnOpwqN9sGwrtCDW+Xdaf2WuJgns2BPKB5AnNXxJV5MJljquPLw48uPbkk8Hyiztm4iRz2ytAAAc3LQuraQTfeK3cfyvhpacWtDwA0PDbIA2A2AG+3ipa0tSYyY9vw3jx444dk9emtgOGsi1tz3eJofILddR3APrr9V4BXkyjx/M/AJMZPEXDDHCaxmmSMBvsgN9AB9F6tYe08j9PqgJPgPif3Kts1r4SsMhA9p1epDfpqvAe0+yHPPk0n/E5Bn7UdNfSz9F8Lz4fEgfS0ZBKdmAfrOJ+Q/essPDZTfaPDRegZpp5kiwUGB2bxAHp+Z/csBmbftF36tn45dFLx8Gj6jMfFxJ+q3Y8K0bABDauYdrni44yNSLdTNjW262WcMkO7mt9BZ+JU+I17DE2iDw/BBXfJefOwPha34MA1uzQPct6kpNjwxlLIiKAiIg0eNYD9IgfFmy5qo1dEEOFjqLC5tNDJh5DHK2j4bgjxYeo+YXV1pcW4XHiGZJB5tcPaafFpQc7fMzTvNBOwJFn3bn1X04WR3sRTO8xG8D3OcAPmp7lfl+bDY6VzwDGYWta8VTjnJ23BrdXJUcH4/inMnyyMcx2Ruhy37T9e6SF94HOXTM6a/kV1HmLk2DFSOlfecxtYNgG5XOdY0vMc3ppsufycuTYSduZpLAXU8ehqwNv422Xbiyxm7ftf34c85br+VpMaRx6rDhcUSO9qt5kbneyDS5Orjv24D+cYf8A+N3+ZdS4Sf5CP9ULU4nJgmy58S/Due0ANBAke3Uk0ACRdj4LW/1swzW5Y2Ty1fsxho8d3EEb+CCRxDtVH4jAtk2Jafl8CorGc2SmxDg2N8HSvLveWtA+q1BzC9rXRzd027JOBmGt12jAAR07wB/VUGfiHD5YwTl7Ro/Bqf2d/hahcDxcjPIyN5MJa7K8FuoN0erRp1Cs2E40QG9oMzXEASM7zSfOtL8tCPAK8zRx5CyTKWEZXB1UQRRBB6EKy6TTlcfOWLx0rIAI4xIcpYGkk9fbJNbb0FdOSuDS4OKVk1Oc+Z8gyagNNUDda6Kaw3YsFQsaB4RsofIUtlrJHezHXm418habGLttdK+ZI9zR+ayBrvE/ID52Vnj4ZId3hvk0fvtZP9AAuBc95Au2kgh229jy6VufKoqPe5g0JB8vb+SyNcT7DHu92UfkVOw4Bjdmge5bDYgibQDMFK7WmM+Lj8dFmfwZzgM0rxqD3covyqtlOBi9ZU2I2DhUbdmi/Hr8VuNgA6LNS+qDGGL0Gr0iD5S+oiAiIgIiICIiAiIgIiICIiAtbH4MSsc01ZBAJF0ehrqtlEHPMfwqbDOOfvxfdlHTykH3T57bKN4/AJGRNLjlp9tvR2oqx1XVHNBFHUHceKpvFOT3WZIXNNF2WPLlDQST3CSaOvkPCtlZRz7FYGOKsrGn1FqZ4bMw6FoYTWlb/wDXyWjxoFpAcC1wsEEUR6grPhu8G5bLqFZbv3VqtKkcVy+XAkDJ60B7wdQq1PhQSWmjqR5GvDyVkZy9i5v6t9eMhy17na/AKUwP2fP3lmA8mNJ+bq+ig57h+HuidngkdGfI6H1B0cPIq98E4swENnivweKJ97a19R8FY8HyZhWe0HSH+24/RtBTeGwccYqNjWfqgD6KbRhw0TS0Fo0O2hHyIsLYEayooPIavtL6iBSIiAiIgIiICIiAiIgIiICIiAiIgIiICIiAiIgIiICIiDRx/CIJyDNG15bsSPr4jyK2cPhmRio2NYPBrQB8llRAREQEREBERAREQEREBERAREQEREBERAREQEREBERAREQEREBERAREQEREBERAREQEREBERAREQEREBERAREQEREBERAREQEREBERAREQf/9k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4" name="Prostokąt 10"/>
          <p:cNvSpPr>
            <a:spLocks noChangeArrowheads="1"/>
          </p:cNvSpPr>
          <p:nvPr/>
        </p:nvSpPr>
        <p:spPr bwMode="auto">
          <a:xfrm>
            <a:off x="359532" y="1951214"/>
            <a:ext cx="8532948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000" dirty="0" smtClean="0"/>
              <a:t>Wdrożymy docelowe wersje procesów</a:t>
            </a:r>
            <a:endParaRPr lang="pl-PL" sz="2000" dirty="0" smtClean="0"/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000" dirty="0" smtClean="0"/>
              <a:t>Wdrożymy system BI</a:t>
            </a:r>
            <a:endParaRPr lang="pl-PL" sz="2000" dirty="0" smtClean="0"/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000" dirty="0" smtClean="0"/>
              <a:t>Wdrożymy </a:t>
            </a:r>
            <a:r>
              <a:rPr lang="pl-PL" sz="2000" dirty="0" smtClean="0"/>
              <a:t>nadzorowanie efektywności firmy oparte o </a:t>
            </a:r>
            <a:r>
              <a:rPr lang="pl-PL" sz="2000" dirty="0" smtClean="0"/>
              <a:t>wskaźniki </a:t>
            </a:r>
            <a:r>
              <a:rPr lang="pl-PL" sz="2000" dirty="0" smtClean="0"/>
              <a:t>KPI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000" dirty="0" smtClean="0"/>
              <a:t>Dokończymy wdrożenie </a:t>
            </a:r>
            <a:r>
              <a:rPr lang="pl-PL" sz="2000" dirty="0" smtClean="0"/>
              <a:t>systemu kadrowo-płacowego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000" dirty="0" smtClean="0"/>
              <a:t>Stworzymy portal </a:t>
            </a:r>
            <a:r>
              <a:rPr lang="pl-PL" sz="2000" dirty="0" smtClean="0"/>
              <a:t>dla pracowników i </a:t>
            </a:r>
            <a:r>
              <a:rPr lang="pl-PL" sz="2000" dirty="0" smtClean="0"/>
              <a:t>ich przełożonych</a:t>
            </a:r>
            <a:endParaRPr lang="pl-PL" sz="2000" dirty="0" smtClean="0"/>
          </a:p>
        </p:txBody>
      </p:sp>
    </p:spTree>
    <p:extLst>
      <p:ext uri="{BB962C8B-B14F-4D97-AF65-F5344CB8AC3E}">
        <p14:creationId xmlns:p14="http://schemas.microsoft.com/office/powerpoint/2010/main" val="111360166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/>
          <p:cNvGrpSpPr/>
          <p:nvPr/>
        </p:nvGrpSpPr>
        <p:grpSpPr>
          <a:xfrm>
            <a:off x="0" y="332656"/>
            <a:ext cx="9144000" cy="1332148"/>
            <a:chOff x="0" y="332656"/>
            <a:chExt cx="9144000" cy="1332148"/>
          </a:xfrm>
        </p:grpSpPr>
        <p:sp>
          <p:nvSpPr>
            <p:cNvPr id="6" name="Prostokąt 5"/>
            <p:cNvSpPr/>
            <p:nvPr/>
          </p:nvSpPr>
          <p:spPr>
            <a:xfrm>
              <a:off x="3557705" y="332656"/>
              <a:ext cx="558629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endParaRPr lang="pl-PL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endParaRPr>
            </a:p>
          </p:txBody>
        </p:sp>
        <p:sp>
          <p:nvSpPr>
            <p:cNvPr id="7" name="Prostokąt 6"/>
            <p:cNvSpPr/>
            <p:nvPr/>
          </p:nvSpPr>
          <p:spPr bwMode="auto">
            <a:xfrm>
              <a:off x="0" y="1088740"/>
              <a:ext cx="9144000" cy="57606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95536" y="1175557"/>
            <a:ext cx="774086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>
              <a:lnSpc>
                <a:spcPct val="150000"/>
              </a:lnSpc>
              <a:spcBef>
                <a:spcPct val="50000"/>
              </a:spcBef>
              <a:buClr>
                <a:srgbClr val="004182"/>
              </a:buClr>
              <a:buFont typeface="Wingdings" pitchFamily="2" charset="2"/>
              <a:buNone/>
            </a:pPr>
            <a:endParaRPr lang="pl-PL" sz="2000" b="1" i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>
              <a:lnSpc>
                <a:spcPct val="150000"/>
              </a:lnSpc>
              <a:spcBef>
                <a:spcPct val="50000"/>
              </a:spcBef>
              <a:buClr>
                <a:srgbClr val="004182"/>
              </a:buClr>
              <a:buFont typeface="Wingdings" pitchFamily="2" charset="2"/>
              <a:buNone/>
            </a:pPr>
            <a:r>
              <a:rPr lang="pl-PL" sz="20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Życzymy Wam i Waszym Rodzinom</a:t>
            </a:r>
          </a:p>
          <a:p>
            <a:pPr algn="ctr" eaLnBrk="0" hangingPunct="0">
              <a:lnSpc>
                <a:spcPct val="150000"/>
              </a:lnSpc>
              <a:spcBef>
                <a:spcPct val="50000"/>
              </a:spcBef>
              <a:buClr>
                <a:srgbClr val="004182"/>
              </a:buClr>
              <a:buFont typeface="Wingdings" pitchFamily="2" charset="2"/>
              <a:buNone/>
            </a:pPr>
            <a:r>
              <a:rPr lang="pl-PL" sz="20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Wszystkiego </a:t>
            </a:r>
            <a:r>
              <a:rPr lang="pl-PL" sz="2000" b="1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najlepszego z okazji zbliżających się</a:t>
            </a:r>
          </a:p>
          <a:p>
            <a:pPr algn="ctr" eaLnBrk="0" hangingPunct="0">
              <a:lnSpc>
                <a:spcPct val="150000"/>
              </a:lnSpc>
              <a:spcBef>
                <a:spcPct val="50000"/>
              </a:spcBef>
              <a:buClr>
                <a:srgbClr val="004182"/>
              </a:buClr>
              <a:buFont typeface="Wingdings" pitchFamily="2" charset="2"/>
              <a:buNone/>
            </a:pPr>
            <a:r>
              <a:rPr lang="pl-PL" sz="2000" b="1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Świąt Bożego Narodzenia </a:t>
            </a:r>
            <a:endParaRPr lang="pl-PL" sz="2000" b="1" i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>
              <a:lnSpc>
                <a:spcPct val="150000"/>
              </a:lnSpc>
              <a:spcBef>
                <a:spcPct val="50000"/>
              </a:spcBef>
              <a:buClr>
                <a:srgbClr val="004182"/>
              </a:buClr>
              <a:buFont typeface="Wingdings" pitchFamily="2" charset="2"/>
              <a:buNone/>
            </a:pPr>
            <a:r>
              <a:rPr lang="pl-PL" sz="20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oraz </a:t>
            </a:r>
            <a:r>
              <a:rPr lang="pl-PL" sz="2000" b="1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wielu sukcesów w nadchodzącym </a:t>
            </a:r>
            <a:r>
              <a:rPr lang="pl-PL" sz="20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roku</a:t>
            </a:r>
            <a:endParaRPr lang="pl-PL" sz="2000" b="1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614862"/>
            <a:ext cx="4716463" cy="224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13_Projekt domyślny">
  <a:themeElements>
    <a:clrScheme name="Projekt domyśln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3_Projekt domyślny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pl-PL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pl-PL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10009</TotalTime>
  <Words>455</Words>
  <Application>Microsoft Office PowerPoint</Application>
  <PresentationFormat>Pokaz na ekranie (4:3)</PresentationFormat>
  <Paragraphs>68</Paragraphs>
  <Slides>16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17" baseType="lpstr">
      <vt:lpstr>13_Projekt domyślny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ETISOFT</dc:title>
  <dc:creator>Małgorzata Majnusz</dc:creator>
  <cp:lastModifiedBy>Michał Majnusz</cp:lastModifiedBy>
  <cp:revision>637</cp:revision>
  <dcterms:created xsi:type="dcterms:W3CDTF">2006-06-22T08:57:23Z</dcterms:created>
  <dcterms:modified xsi:type="dcterms:W3CDTF">2014-12-12T17:00:31Z</dcterms:modified>
</cp:coreProperties>
</file>