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335" r:id="rId2"/>
    <p:sldId id="336" r:id="rId3"/>
    <p:sldId id="337" r:id="rId4"/>
    <p:sldId id="351" r:id="rId5"/>
    <p:sldId id="357" r:id="rId6"/>
    <p:sldId id="356" r:id="rId7"/>
    <p:sldId id="358" r:id="rId8"/>
    <p:sldId id="354" r:id="rId9"/>
    <p:sldId id="344" r:id="rId10"/>
    <p:sldId id="350" r:id="rId11"/>
    <p:sldId id="341" r:id="rId12"/>
    <p:sldId id="338" r:id="rId13"/>
    <p:sldId id="347" r:id="rId14"/>
  </p:sldIdLst>
  <p:sldSz cx="9144000" cy="6858000" type="screen4x3"/>
  <p:notesSz cx="6864350" cy="999648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rgbClr val="7CB6CA"/>
        </a:solidFill>
        <a:latin typeface="Impact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rgbClr val="7CB6CA"/>
        </a:solidFill>
        <a:latin typeface="Impact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600"/>
    <a:srgbClr val="FF0000"/>
    <a:srgbClr val="0000CC"/>
    <a:srgbClr val="000099"/>
    <a:srgbClr val="C0C0C0"/>
    <a:srgbClr val="000066"/>
    <a:srgbClr val="990000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348" autoAdjust="0"/>
    <p:restoredTop sz="94646" autoAdjust="0"/>
  </p:normalViewPr>
  <p:slideViewPr>
    <p:cSldViewPr>
      <p:cViewPr>
        <p:scale>
          <a:sx n="77" d="100"/>
          <a:sy n="77" d="100"/>
        </p:scale>
        <p:origin x="-1954" y="-355"/>
      </p:cViewPr>
      <p:guideLst>
        <p:guide orient="horz" pos="2160"/>
        <p:guide pos="288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75" d="100"/>
        <a:sy n="75" d="100"/>
      </p:scale>
      <p:origin x="0" y="15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46765641569459"/>
          <c:y val="6.6776802017215892E-2"/>
          <c:w val="0.87274655355249209"/>
          <c:h val="0.80379483909611726"/>
        </c:manualLayout>
      </c:layout>
      <c:barChart>
        <c:barDir val="col"/>
        <c:grouping val="clustered"/>
        <c:varyColors val="0"/>
        <c:ser>
          <c:idx val="0"/>
          <c:order val="0"/>
          <c:tx>
            <c:v>Obrót</c:v>
          </c:tx>
          <c:spPr>
            <a:solidFill>
              <a:srgbClr val="9999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(Podsumowanie!$E$1;Podsumowanie!$H$1;Podsumowanie!$K$1;Podsumowanie!$N$1;Podsumowanie!$Q$1;Podsumowanie!$T$1;Podsumowanie!$W$1;Podsumowanie!$Z$1;Podsumowanie!$AC$1)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(Podsumowanie!$E$3;Podsumowanie!$H$3;Podsumowanie!$K$3;Podsumowanie!$N$3;Podsumowanie!$Q$3;Podsumowanie!$T$3;Podsumowanie!$W$3;Podsumowanie!$Z$3;Podsumowanie!$AC$3)</c:f>
              <c:numCache>
                <c:formatCode>#,##0.00</c:formatCode>
                <c:ptCount val="9"/>
                <c:pt idx="0">
                  <c:v>3844310.32</c:v>
                </c:pt>
                <c:pt idx="1">
                  <c:v>4518075.92</c:v>
                </c:pt>
                <c:pt idx="2">
                  <c:v>4607289.78</c:v>
                </c:pt>
                <c:pt idx="3">
                  <c:v>5825903</c:v>
                </c:pt>
                <c:pt idx="4">
                  <c:v>5813134.0499999998</c:v>
                </c:pt>
                <c:pt idx="5">
                  <c:v>6715897.21</c:v>
                </c:pt>
                <c:pt idx="6">
                  <c:v>7765732.4299999997</c:v>
                </c:pt>
                <c:pt idx="7">
                  <c:v>8880482.1199999992</c:v>
                </c:pt>
                <c:pt idx="8">
                  <c:v>9570817.1099999994</c:v>
                </c:pt>
              </c:numCache>
            </c:numRef>
          </c:val>
        </c:ser>
        <c:ser>
          <c:idx val="1"/>
          <c:order val="1"/>
          <c:tx>
            <c:v>Marża</c:v>
          </c:tx>
          <c:spPr>
            <a:solidFill>
              <a:srgbClr val="993366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cat>
            <c:numRef>
              <c:f>(Podsumowanie!$E$1;Podsumowanie!$H$1;Podsumowanie!$K$1;Podsumowanie!$N$1;Podsumowanie!$Q$1;Podsumowanie!$T$1;Podsumowanie!$W$1;Podsumowanie!$Z$1;Podsumowanie!$AC$1)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(Podsumowanie!$F$3;Podsumowanie!$I$3;Podsumowanie!$L$3;Podsumowanie!$O$3;Podsumowanie!$R$3;Podsumowanie!$U$3;Podsumowanie!$X$3;Podsumowanie!$AA$3;Podsumowanie!$AD$3)</c:f>
              <c:numCache>
                <c:formatCode>#,##0.00</c:formatCode>
                <c:ptCount val="9"/>
                <c:pt idx="0">
                  <c:v>1438773.74</c:v>
                </c:pt>
                <c:pt idx="1">
                  <c:v>1678191.87</c:v>
                </c:pt>
                <c:pt idx="2">
                  <c:v>1756827.18</c:v>
                </c:pt>
                <c:pt idx="3">
                  <c:v>2100685</c:v>
                </c:pt>
                <c:pt idx="4">
                  <c:v>2185609.67</c:v>
                </c:pt>
                <c:pt idx="5">
                  <c:v>2403015.2999999998</c:v>
                </c:pt>
                <c:pt idx="6">
                  <c:v>2668073.34</c:v>
                </c:pt>
                <c:pt idx="7">
                  <c:v>3003926.36</c:v>
                </c:pt>
                <c:pt idx="8">
                  <c:v>3139857.22</c:v>
                </c:pt>
              </c:numCache>
            </c:numRef>
          </c:val>
        </c:ser>
        <c:ser>
          <c:idx val="2"/>
          <c:order val="2"/>
          <c:tx>
            <c:v>Procenty Obrót</c:v>
          </c:tx>
          <c:spPr>
            <a:solidFill>
              <a:srgbClr val="FFFFCC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2.1114900214980119E-2"/>
                  <c:y val="-0.25172760857816806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0354526948614045E-2"/>
                  <c:y val="-0.281393781678766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2.8699013564674771E-2"/>
                  <c:y val="-0.2825026499251501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2.8948595019310162E-2"/>
                  <c:y val="-0.3543437634183499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0.18501571923215951"/>
                  <c:y val="-0.3619581278718134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8550739113064324"/>
                  <c:y val="-0.4037113214072694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8272121073759098"/>
                  <c:y val="-0.4786928699822693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0.18423130338831498"/>
                  <c:y val="-0.5110369828189091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0.18423130338831487"/>
                  <c:y val="-0.5757252084921887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(Podsumowanie!$E$1;Podsumowanie!$H$1;Podsumowanie!$K$1;Podsumowanie!$N$1;Podsumowanie!$Q$1;Podsumowanie!$T$1;Podsumowanie!$W$1;Podsumowanie!$Z$1;Podsumowanie!$AC$1)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(Podsumowanie!$E$5;Podsumowanie!$H$5;Podsumowanie!$K$5;Podsumowanie!$N$5;Podsumowanie!$N$5;Podsumowanie!$N$5;Podsumowanie!$Q$5;Podsumowanie!$T$5;Podsumowanie!$W$5;Podsumowanie!$Z$5;Podsumowanie!$AC$5)</c:f>
              <c:numCache>
                <c:formatCode>0%</c:formatCode>
                <c:ptCount val="11"/>
                <c:pt idx="0">
                  <c:v>0.19344509298996293</c:v>
                </c:pt>
                <c:pt idx="1">
                  <c:v>0.17526306253029023</c:v>
                </c:pt>
                <c:pt idx="2">
                  <c:v>1.9745985144932865E-2</c:v>
                </c:pt>
                <c:pt idx="3">
                  <c:v>0.26449676017556722</c:v>
                </c:pt>
                <c:pt idx="4">
                  <c:v>0.26449676017556722</c:v>
                </c:pt>
                <c:pt idx="5">
                  <c:v>0.26449676017556722</c:v>
                </c:pt>
                <c:pt idx="6">
                  <c:v>-2.1917546515966002E-3</c:v>
                </c:pt>
                <c:pt idx="7">
                  <c:v>0.13</c:v>
                </c:pt>
                <c:pt idx="8">
                  <c:v>0.156</c:v>
                </c:pt>
                <c:pt idx="9">
                  <c:v>0.14349999999999999</c:v>
                </c:pt>
                <c:pt idx="10">
                  <c:v>7.7700000000000005E-2</c:v>
                </c:pt>
              </c:numCache>
            </c:numRef>
          </c:val>
        </c:ser>
        <c:ser>
          <c:idx val="3"/>
          <c:order val="3"/>
          <c:tx>
            <c:v>Procenty Marża</c:v>
          </c:tx>
          <c:spPr>
            <a:solidFill>
              <a:srgbClr val="CCFFFF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Lbls>
            <c:dLbl>
              <c:idx val="0"/>
              <c:layout>
                <c:manualLayout>
                  <c:x val="-1.7016484979928848E-2"/>
                  <c:y val="-0.1127284016456277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690666438369197E-2"/>
                  <c:y val="-0.12538844770160698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173063752068946E-2"/>
                  <c:y val="-0.1292868046716104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1522601449688944E-2"/>
                  <c:y val="-0.1504087837442054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1.8724792154176894E-2"/>
                  <c:y val="-0.15075310847298604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1.6566429808039875E-2"/>
                  <c:y val="-0.16466948136851761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1.336574681810399E-2"/>
                  <c:y val="-0.1666088547484468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1.4366212925441851E-2"/>
                  <c:y val="-0.226408025822317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1.6611019157962825E-2"/>
                  <c:y val="-0.226408789856478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975" b="0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(Podsumowanie!$E$1;Podsumowanie!$H$1;Podsumowanie!$K$1;Podsumowanie!$N$1;Podsumowanie!$Q$1;Podsumowanie!$T$1;Podsumowanie!$W$1;Podsumowanie!$Z$1;Podsumowanie!$AC$1)</c:f>
              <c:numCache>
                <c:formatCode>General</c:formatCode>
                <c:ptCount val="9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</c:numCache>
            </c:numRef>
          </c:cat>
          <c:val>
            <c:numRef>
              <c:f>(Podsumowanie!$F$5;Podsumowanie!$I$5;Podsumowanie!$L$5;Podsumowanie!$O$5;Podsumowanie!$R$5;Podsumowanie!$U$5;Podsumowanie!$X$5;Podsumowanie!$AA$5;Podsumowanie!$AD$5)</c:f>
              <c:numCache>
                <c:formatCode>0%</c:formatCode>
                <c:ptCount val="9"/>
                <c:pt idx="0">
                  <c:v>0.15515326706035704</c:v>
                </c:pt>
                <c:pt idx="1">
                  <c:v>0.16640429509090127</c:v>
                </c:pt>
                <c:pt idx="2">
                  <c:v>4.6857163001272406E-2</c:v>
                </c:pt>
                <c:pt idx="3">
                  <c:v>0.19572660527713359</c:v>
                </c:pt>
                <c:pt idx="4">
                  <c:v>4.0427132102147434E-2</c:v>
                </c:pt>
                <c:pt idx="5">
                  <c:v>0.08</c:v>
                </c:pt>
                <c:pt idx="6">
                  <c:v>0.11</c:v>
                </c:pt>
                <c:pt idx="7">
                  <c:v>0.12590000000000001</c:v>
                </c:pt>
                <c:pt idx="8">
                  <c:v>4.53E-2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6925440"/>
        <c:axId val="186926976"/>
      </c:barChart>
      <c:catAx>
        <c:axId val="1869254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8692697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186926976"/>
        <c:scaling>
          <c:orientation val="minMax"/>
        </c:scaling>
        <c:delete val="0"/>
        <c:axPos val="l"/>
        <c:majorGridlines>
          <c:spPr>
            <a:ln w="3175">
              <a:solidFill>
                <a:srgbClr val="000000"/>
              </a:solidFill>
              <a:prstDash val="solid"/>
            </a:ln>
          </c:spPr>
        </c:majorGridlines>
        <c:numFmt formatCode="#,##0.00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75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pl-PL"/>
          </a:p>
        </c:txPr>
        <c:crossAx val="186925440"/>
        <c:crosses val="autoZero"/>
        <c:crossBetween val="between"/>
      </c:valAx>
      <c:spPr>
        <a:solidFill>
          <a:srgbClr val="FFFFFF"/>
        </a:solidFill>
        <a:ln w="25400">
          <a:noFill/>
        </a:ln>
      </c:spPr>
    </c:plotArea>
    <c:legend>
      <c:legendPos val="b"/>
      <c:layout>
        <c:manualLayout>
          <c:xMode val="edge"/>
          <c:yMode val="edge"/>
          <c:x val="0.37857906122779783"/>
          <c:y val="0.92250910701653477"/>
          <c:w val="0.3404029900062967"/>
          <c:h val="5.9357252887469625E-2"/>
        </c:manualLayout>
      </c:layout>
      <c:overlay val="0"/>
      <c:spPr>
        <a:solidFill>
          <a:srgbClr val="FFFFFF"/>
        </a:solidFill>
        <a:ln w="3175">
          <a:solidFill>
            <a:srgbClr val="000000"/>
          </a:solidFill>
          <a:prstDash val="solid"/>
        </a:ln>
      </c:spPr>
      <c:txPr>
        <a:bodyPr/>
        <a:lstStyle/>
        <a:p>
          <a:pPr>
            <a:defRPr sz="895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pl-PL"/>
        </a:p>
      </c:txPr>
    </c:legend>
    <c:plotVisOnly val="1"/>
    <c:dispBlanksAs val="gap"/>
    <c:showDLblsOverMax val="0"/>
  </c:chart>
  <c:spPr>
    <a:solidFill>
      <a:srgbClr val="FFFFFF"/>
    </a:solidFill>
    <a:ln w="3175">
      <a:solidFill>
        <a:srgbClr val="000000"/>
      </a:solidFill>
      <a:prstDash val="solid"/>
    </a:ln>
  </c:spPr>
  <c:txPr>
    <a:bodyPr/>
    <a:lstStyle/>
    <a:p>
      <a:pPr>
        <a:defRPr sz="97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pl-PL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9375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96425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defTabSz="920750">
              <a:defRPr sz="1200"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09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9375" y="9496425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/>
            </a:lvl1pPr>
          </a:lstStyle>
          <a:p>
            <a:pPr>
              <a:defRPr/>
            </a:pPr>
            <a:fld id="{5A6F0691-CC8A-4E35-A177-62D9F6584259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44253374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7788" y="0"/>
            <a:ext cx="2974975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3450" y="749300"/>
            <a:ext cx="4999038" cy="37496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48213"/>
            <a:ext cx="5492750" cy="449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noProof="0" smtClean="0"/>
              <a:t>Kliknij, aby edytować style wzorca tekstu</a:t>
            </a:r>
          </a:p>
          <a:p>
            <a:pPr lvl="1"/>
            <a:r>
              <a:rPr lang="pl-PL" altLang="pl-PL" noProof="0" smtClean="0"/>
              <a:t>Drugi poziom</a:t>
            </a:r>
          </a:p>
          <a:p>
            <a:pPr lvl="2"/>
            <a:r>
              <a:rPr lang="pl-PL" altLang="pl-PL" noProof="0" smtClean="0"/>
              <a:t>Trzeci poziom</a:t>
            </a:r>
          </a:p>
          <a:p>
            <a:pPr lvl="3"/>
            <a:r>
              <a:rPr lang="pl-PL" altLang="pl-PL" noProof="0" smtClean="0"/>
              <a:t>Czwarty poziom</a:t>
            </a:r>
          </a:p>
          <a:p>
            <a:pPr lvl="4"/>
            <a:r>
              <a:rPr lang="pl-PL" altLang="pl-PL" noProof="0" smtClean="0"/>
              <a:t>Piąty poziom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94838"/>
            <a:ext cx="297497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7788" y="9494838"/>
            <a:ext cx="2974975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182" tIns="46092" rIns="92182" bIns="46092" numCol="1" anchor="b" anchorCtr="0" compatLnSpc="1">
            <a:prstTxWarp prst="textNoShape">
              <a:avLst/>
            </a:prstTxWarp>
          </a:bodyPr>
          <a:lstStyle>
            <a:lvl1pPr algn="r" defTabSz="920750">
              <a:defRPr sz="120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6CEF1430-EAFF-4F84-8395-F9F89E8270E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3309151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9D45457-A961-4AFE-A05C-D70D325E4DC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055155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A64E5-DACB-4901-962A-42D9B1E1D463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8392554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32A2B-2602-4A74-8148-31D702A3074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756870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25D36F-915A-43CC-A3A6-CADEEA4C0FC7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630707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D607455-16CC-4292-A60F-B5C5444DE2D0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540101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52C934-4406-4388-A020-6DCB824EC256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11628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70CFF9-B27E-47C3-B4FD-97D6D0B02F9E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4934369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437D5A-001E-4FF1-AF7E-4E5EF4BF3A3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390707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8D9D3B-8CAF-490E-93B4-79AF6DD8351F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76097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4C6467-859B-4E40-85F6-F0E1B63F857D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739962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677683-5C5A-4161-A916-B581BCF393D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140866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ytuł i zawartość nad tekst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8598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3938588"/>
            <a:ext cx="8229600" cy="2187575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CB66D-435B-4EEE-8CA1-048CE7EE1178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17209494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78BC07-B750-49BA-B032-68424D5D3D7C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26583640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E2B455-C17D-442A-9F26-F8AB006DBD3B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  <p:extLst>
      <p:ext uri="{BB962C8B-B14F-4D97-AF65-F5344CB8AC3E}">
        <p14:creationId xmlns:p14="http://schemas.microsoft.com/office/powerpoint/2010/main" val="32238651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 wzorca tytułu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altLang="pl-PL" smtClean="0"/>
              <a:t>Kliknij, aby edytować style wzorca tekstu</a:t>
            </a:r>
          </a:p>
          <a:p>
            <a:pPr lvl="1"/>
            <a:r>
              <a:rPr lang="pl-PL" altLang="pl-PL" smtClean="0"/>
              <a:t>Drugi poziom</a:t>
            </a:r>
          </a:p>
          <a:p>
            <a:pPr lvl="2"/>
            <a:r>
              <a:rPr lang="pl-PL" altLang="pl-PL" smtClean="0"/>
              <a:t>Trzeci poziom</a:t>
            </a:r>
          </a:p>
          <a:p>
            <a:pPr lvl="3"/>
            <a:r>
              <a:rPr lang="pl-PL" altLang="pl-PL" smtClean="0"/>
              <a:t>Czwarty poziom</a:t>
            </a:r>
          </a:p>
          <a:p>
            <a:pPr lvl="4"/>
            <a:r>
              <a:rPr lang="pl-PL" altLang="pl-PL" smtClean="0"/>
              <a:t>Piąty poziom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endParaRPr lang="pl-PL" altLang="pl-PL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>
              <a:defRPr/>
            </a:pPr>
            <a:fld id="{92D4351F-2153-4C86-9433-8AB63B1B6712}" type="slidenum">
              <a:rPr lang="pl-PL" altLang="pl-PL"/>
              <a:pPr>
                <a:defRPr/>
              </a:pPr>
              <a:t>‹#›</a:t>
            </a:fld>
            <a:endParaRPr lang="pl-PL" alt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AF9DE0-6EC4-4812-B455-169CF397485B}" type="slidenum">
              <a:rPr lang="pl-PL" altLang="pl-PL"/>
              <a:pPr>
                <a:defRPr/>
              </a:pPr>
              <a:t>1</a:t>
            </a:fld>
            <a:endParaRPr lang="pl-PL" altLang="pl-PL"/>
          </a:p>
        </p:txBody>
      </p:sp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628775"/>
            <a:ext cx="8086725" cy="3095625"/>
          </a:xfrm>
        </p:spPr>
        <p:txBody>
          <a:bodyPr/>
          <a:lstStyle/>
          <a:p>
            <a:pPr eaLnBrk="1" hangingPunct="1"/>
            <a:r>
              <a:rPr lang="pl-PL" altLang="pl-PL" sz="4000" b="1" dirty="0" smtClean="0">
                <a:solidFill>
                  <a:srgbClr val="000099"/>
                </a:solidFill>
              </a:rPr>
              <a:t/>
            </a:r>
            <a:br>
              <a:rPr lang="pl-PL" altLang="pl-PL" sz="4000" b="1" dirty="0" smtClean="0">
                <a:solidFill>
                  <a:srgbClr val="000099"/>
                </a:solidFill>
              </a:rPr>
            </a:br>
            <a:r>
              <a:rPr lang="pl-PL" altLang="pl-PL" sz="3600" b="1" i="1" dirty="0" smtClean="0">
                <a:solidFill>
                  <a:schemeClr val="hlink"/>
                </a:solidFill>
              </a:rPr>
              <a:t>PODSUMOWANIE </a:t>
            </a:r>
            <a:br>
              <a:rPr lang="pl-PL" altLang="pl-PL" sz="3600" b="1" i="1" dirty="0" smtClean="0">
                <a:solidFill>
                  <a:schemeClr val="hlink"/>
                </a:solidFill>
              </a:rPr>
            </a:br>
            <a:r>
              <a:rPr lang="pl-PL" altLang="pl-PL" sz="3600" b="1" i="1" dirty="0" smtClean="0">
                <a:solidFill>
                  <a:schemeClr val="hlink"/>
                </a:solidFill>
              </a:rPr>
              <a:t>roku 2018</a:t>
            </a:r>
            <a:br>
              <a:rPr lang="pl-PL" altLang="pl-PL" sz="3600" b="1" i="1" dirty="0" smtClean="0">
                <a:solidFill>
                  <a:schemeClr val="hlink"/>
                </a:solidFill>
              </a:rPr>
            </a:br>
            <a:r>
              <a:rPr lang="pl-PL" altLang="pl-PL" sz="3600" b="1" i="1" dirty="0" smtClean="0">
                <a:solidFill>
                  <a:srgbClr val="006600"/>
                </a:solidFill>
              </a:rPr>
              <a:t>CELE STRATEGICZNE</a:t>
            </a:r>
            <a:br>
              <a:rPr lang="pl-PL" altLang="pl-PL" sz="3600" b="1" i="1" dirty="0" smtClean="0">
                <a:solidFill>
                  <a:srgbClr val="006600"/>
                </a:solidFill>
              </a:rPr>
            </a:br>
            <a:r>
              <a:rPr lang="pl-PL" altLang="pl-PL" sz="3600" b="1" i="1" dirty="0" smtClean="0">
                <a:solidFill>
                  <a:srgbClr val="006600"/>
                </a:solidFill>
              </a:rPr>
              <a:t>na rok 2019</a:t>
            </a:r>
            <a:br>
              <a:rPr lang="pl-PL" altLang="pl-PL" sz="3600" b="1" i="1" dirty="0" smtClean="0">
                <a:solidFill>
                  <a:srgbClr val="006600"/>
                </a:solidFill>
              </a:rPr>
            </a:br>
            <a:r>
              <a:rPr lang="pl-PL" altLang="pl-PL" sz="4800" b="1" i="1" dirty="0" smtClean="0">
                <a:solidFill>
                  <a:schemeClr val="hlink"/>
                </a:solidFill>
              </a:rPr>
              <a:t/>
            </a:r>
            <a:br>
              <a:rPr lang="pl-PL" altLang="pl-PL" sz="4800" b="1" i="1" dirty="0" smtClean="0">
                <a:solidFill>
                  <a:schemeClr val="hlink"/>
                </a:solidFill>
              </a:rPr>
            </a:br>
            <a:endParaRPr lang="pl-PL" altLang="pl-PL" sz="4000" b="1" i="1" dirty="0" smtClean="0">
              <a:solidFill>
                <a:srgbClr val="000099"/>
              </a:solidFill>
            </a:endParaRPr>
          </a:p>
        </p:txBody>
      </p:sp>
      <p:sp>
        <p:nvSpPr>
          <p:cNvPr id="2052" name="Rectangle 5"/>
          <p:cNvSpPr>
            <a:spLocks noGrp="1" noChangeArrowheads="1"/>
          </p:cNvSpPr>
          <p:nvPr>
            <p:ph type="body" sz="half" idx="2"/>
          </p:nvPr>
        </p:nvSpPr>
        <p:spPr>
          <a:xfrm>
            <a:off x="457200" y="5445125"/>
            <a:ext cx="8229600" cy="68103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pl-PL" altLang="pl-PL" sz="2000" i="1" dirty="0" smtClean="0"/>
              <a:t>- styczeń 2019 -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7806462-E05B-4BBF-A39F-FB941766638B}" type="slidenum">
              <a:rPr lang="pl-PL" altLang="pl-PL"/>
              <a:pPr>
                <a:defRPr/>
              </a:pPr>
              <a:t>2</a:t>
            </a:fld>
            <a:endParaRPr lang="pl-PL" altLang="pl-PL"/>
          </a:p>
        </p:txBody>
      </p:sp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Realizacja celów strategicznych - 2018 rok</a:t>
            </a:r>
          </a:p>
        </p:txBody>
      </p:sp>
      <p:graphicFrame>
        <p:nvGraphicFramePr>
          <p:cNvPr id="299529" name="Group 521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2741629248"/>
              </p:ext>
            </p:extLst>
          </p:nvPr>
        </p:nvGraphicFramePr>
        <p:xfrm>
          <a:off x="539750" y="1700213"/>
          <a:ext cx="8229600" cy="3241675"/>
        </p:xfrm>
        <a:graphic>
          <a:graphicData uri="http://schemas.openxmlformats.org/drawingml/2006/table">
            <a:tbl>
              <a:tblPr/>
              <a:tblGrid>
                <a:gridCol w="433388"/>
                <a:gridCol w="1222375"/>
                <a:gridCol w="1656605"/>
                <a:gridCol w="3126532"/>
                <a:gridCol w="1790700"/>
              </a:tblGrid>
              <a:tr h="58918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Lp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Rodzaj celu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Odpowiedzialny za realizację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Opis celu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Realizacja</a:t>
                      </a:r>
                      <a:endParaRPr kumimoji="0" lang="pl-PL" alt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</a:tr>
              <a:tr h="7278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sprzedażowy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DZIAŁ HANDLOWY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Wzrost kwoty obrotu o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10%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w stosunku do kwoty obrotu osiągniętego w roku 2017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Nieosiągnięty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Realizacja w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97,96%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(wzrost o 7,77%)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27816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2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sprzedażowy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DZIAŁ HANDLOWY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Wzrost kwoty marży o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10%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 w stosunku do kwoty marży osiągniętej w roku 2017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Nieosiągnięty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Realizacja w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95,00%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66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(wzrost o 4,53%)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6600"/>
                        </a:solidFill>
                        <a:effectLst/>
                        <a:latin typeface="Arial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708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3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jakościowy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DZIAŁ HANDLOWY, BOK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100% 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pozytywnych opinii Kluczowych Klientów o jakości współpracy 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CB6CA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1977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4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jakościowy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BOK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Min.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99% </a:t>
                      </a: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zamówień zrealizowanych w zadeklarowanym terminie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Osiągnięty</a:t>
                      </a:r>
                      <a:endParaRPr kumimoji="0" lang="pl-PL" altLang="pl-PL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7CB6CA"/>
                        </a:solidFill>
                        <a:effectLst/>
                        <a:latin typeface="Impact" pitchFamily="34" charset="0"/>
                        <a:ea typeface="Times New Roman" pitchFamily="18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Wynik: </a:t>
                      </a:r>
                      <a:r>
                        <a:rPr kumimoji="0" lang="pl-PL" alt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Times New Roman" pitchFamily="18" charset="0"/>
                          <a:cs typeface="Arial" charset="0"/>
                        </a:rPr>
                        <a:t>99,45%</a:t>
                      </a:r>
                    </a:p>
                  </a:txBody>
                  <a:tcPr marT="45737" marB="45737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A8D96E0-4C51-4999-AAEA-0D24C82D339B}" type="slidenum">
              <a:rPr lang="pl-PL" altLang="pl-PL"/>
              <a:pPr>
                <a:defRPr/>
              </a:pPr>
              <a:t>3</a:t>
            </a:fld>
            <a:endParaRPr lang="pl-PL" altLang="pl-PL"/>
          </a:p>
        </p:txBody>
      </p:sp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z="2400" smtClean="0">
                <a:solidFill>
                  <a:srgbClr val="0000CC"/>
                </a:solidFill>
              </a:rPr>
              <a:t>Wzrost obrotów i marży na przestrzeni ostatnich lat</a:t>
            </a:r>
          </a:p>
        </p:txBody>
      </p:sp>
      <p:sp>
        <p:nvSpPr>
          <p:cNvPr id="4100" name="Text Box 5"/>
          <p:cNvSpPr txBox="1">
            <a:spLocks noChangeArrowheads="1"/>
          </p:cNvSpPr>
          <p:nvPr/>
        </p:nvSpPr>
        <p:spPr bwMode="auto">
          <a:xfrm>
            <a:off x="611188" y="5229225"/>
            <a:ext cx="7921625" cy="70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 dirty="0"/>
              <a:t>Wzrost kwoty obrotu w </a:t>
            </a:r>
            <a:r>
              <a:rPr lang="pl-PL" altLang="pl-PL" sz="1600" dirty="0" smtClean="0"/>
              <a:t>2018 </a:t>
            </a:r>
            <a:r>
              <a:rPr lang="pl-PL" altLang="pl-PL" sz="1600" dirty="0"/>
              <a:t>roku w stosunku do kwoty obrotu w </a:t>
            </a:r>
            <a:r>
              <a:rPr lang="pl-PL" altLang="pl-PL" sz="1600" dirty="0" smtClean="0"/>
              <a:t>2017 </a:t>
            </a:r>
            <a:r>
              <a:rPr lang="pl-PL" altLang="pl-PL" sz="1600" dirty="0"/>
              <a:t>roku: </a:t>
            </a:r>
            <a:r>
              <a:rPr lang="pl-PL" altLang="pl-PL" sz="1600" b="1" dirty="0" smtClean="0"/>
              <a:t>7,77%</a:t>
            </a:r>
            <a:r>
              <a:rPr lang="pl-PL" altLang="pl-PL" sz="1600" dirty="0" smtClean="0"/>
              <a:t>              </a:t>
            </a:r>
            <a:endParaRPr lang="pl-PL" altLang="pl-PL" sz="1600" dirty="0">
              <a:solidFill>
                <a:srgbClr val="0000CC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pl-PL" altLang="pl-PL" sz="1600" dirty="0"/>
              <a:t>Wzrost kwoty marży w </a:t>
            </a:r>
            <a:r>
              <a:rPr lang="pl-PL" altLang="pl-PL" sz="1600" dirty="0" smtClean="0"/>
              <a:t>2018 </a:t>
            </a:r>
            <a:r>
              <a:rPr lang="pl-PL" altLang="pl-PL" sz="1600" dirty="0"/>
              <a:t>roku w stosunku do kwoty marży w </a:t>
            </a:r>
            <a:r>
              <a:rPr lang="pl-PL" altLang="pl-PL" sz="1600" dirty="0" smtClean="0"/>
              <a:t>2017 </a:t>
            </a:r>
            <a:r>
              <a:rPr lang="pl-PL" altLang="pl-PL" sz="1600" dirty="0"/>
              <a:t>roku: </a:t>
            </a:r>
            <a:r>
              <a:rPr lang="pl-PL" altLang="pl-PL" sz="1600" b="1" dirty="0" smtClean="0"/>
              <a:t>4,53%</a:t>
            </a:r>
            <a:endParaRPr lang="pl-PL" altLang="pl-PL" sz="1600" b="1" dirty="0">
              <a:solidFill>
                <a:srgbClr val="0000CC"/>
              </a:solidFill>
            </a:endParaRPr>
          </a:p>
        </p:txBody>
      </p:sp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62253877"/>
              </p:ext>
            </p:extLst>
          </p:nvPr>
        </p:nvGraphicFramePr>
        <p:xfrm>
          <a:off x="366960" y="1124744"/>
          <a:ext cx="8410080" cy="3926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17DCC08-5C0E-401F-9D7F-2CF87557916C}" type="slidenum">
              <a:rPr lang="pl-PL" altLang="pl-PL"/>
              <a:pPr>
                <a:defRPr/>
              </a:pPr>
              <a:t>4</a:t>
            </a:fld>
            <a:endParaRPr lang="pl-PL" altLang="pl-PL"/>
          </a:p>
        </p:txBody>
      </p:sp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eaLnBrk="1" hangingPunct="1"/>
            <a:r>
              <a:rPr lang="pl-PL" altLang="pl-PL" sz="2000" dirty="0" smtClean="0"/>
              <a:t> </a:t>
            </a:r>
            <a:r>
              <a:rPr lang="pl-PL" altLang="pl-PL" sz="2000" dirty="0" smtClean="0">
                <a:solidFill>
                  <a:schemeClr val="hlink"/>
                </a:solidFill>
              </a:rPr>
              <a:t>Podsumowanie realizacji działań w 2018 związanych z realizacją </a:t>
            </a:r>
            <a:br>
              <a:rPr lang="pl-PL" altLang="pl-PL" sz="2000" dirty="0" smtClean="0">
                <a:solidFill>
                  <a:schemeClr val="hlink"/>
                </a:solidFill>
              </a:rPr>
            </a:br>
            <a:r>
              <a:rPr lang="pl-PL" altLang="pl-PL" sz="2000" dirty="0" smtClean="0">
                <a:solidFill>
                  <a:schemeClr val="hlink"/>
                </a:solidFill>
              </a:rPr>
              <a:t>celów </a:t>
            </a:r>
            <a:r>
              <a:rPr lang="pl-PL" altLang="pl-PL" sz="2000" dirty="0" smtClean="0">
                <a:solidFill>
                  <a:schemeClr val="hlink"/>
                </a:solidFill>
              </a:rPr>
              <a:t>sprzedażowych</a:t>
            </a:r>
            <a:endParaRPr lang="pl-PL" altLang="pl-PL" sz="2000" dirty="0" smtClean="0">
              <a:solidFill>
                <a:schemeClr val="hlink"/>
              </a:solidFill>
            </a:endParaRP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268760"/>
            <a:ext cx="8425184" cy="5255865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W roku 2018 zostały zrealizowane zostały wszystkie zaplanowane działania związane z realizacją celów sprzedażowych: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Budowanie </a:t>
            </a:r>
            <a:r>
              <a:rPr lang="pl-PL" altLang="pl-PL" sz="1600" dirty="0"/>
              <a:t>relacji z Klientami (z potencjałem A, </a:t>
            </a:r>
            <a:r>
              <a:rPr lang="pl-PL" altLang="pl-PL" sz="1600" dirty="0" smtClean="0"/>
              <a:t>B) </a:t>
            </a:r>
            <a:r>
              <a:rPr lang="pl-PL" altLang="pl-PL" sz="1600" dirty="0" smtClean="0"/>
              <a:t>realizowane było poprzez spotkania, częste kontakty z Klientami, szybką reakcję Opiekunów Klienta na zgłaszane potrzeby, realizację nowych wdrożeń i rozwiązań, priorytet w obsłudze oraz zaproszenie na dni otwarte oraz zwiedzanie produkcji.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Zanotowaliśmy </a:t>
            </a:r>
            <a:r>
              <a:rPr lang="pl-PL" altLang="pl-PL" sz="1600" b="1" dirty="0" smtClean="0"/>
              <a:t>11,12%</a:t>
            </a:r>
            <a:r>
              <a:rPr lang="pl-PL" altLang="pl-PL" sz="1600" dirty="0" smtClean="0"/>
              <a:t> wzrost kwoty obrotów Klientów z potencjałem A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(w 2017r.: 22,58% wzrost)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Pozyskaliśmy </a:t>
            </a:r>
            <a:r>
              <a:rPr lang="pl-PL" altLang="pl-PL" sz="1600" b="1" dirty="0" smtClean="0"/>
              <a:t>15</a:t>
            </a:r>
            <a:r>
              <a:rPr lang="pl-PL" altLang="pl-PL" sz="1600" dirty="0" smtClean="0"/>
              <a:t> nowych Klientów w z potencjałem A, B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(w 2017: 13)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Monitorowane i analizowane były wdrożenia u Klientów. Ilość nowych wdrożeń wyniosła </a:t>
            </a:r>
            <a:r>
              <a:rPr lang="pl-PL" altLang="pl-PL" sz="1600" b="1" dirty="0" smtClean="0"/>
              <a:t>792</a:t>
            </a:r>
            <a:r>
              <a:rPr lang="pl-PL" altLang="pl-PL" sz="1600" dirty="0" smtClean="0"/>
              <a:t> 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(884 w 2017).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51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%</a:t>
            </a:r>
            <a:r>
              <a:rPr lang="pl-PL" altLang="pl-PL" sz="1600" b="1" dirty="0" smtClean="0">
                <a:solidFill>
                  <a:srgbClr val="FF0000"/>
                </a:solidFill>
              </a:rPr>
              <a:t>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(47% w 2017) </a:t>
            </a:r>
            <a:r>
              <a:rPr lang="pl-PL" altLang="pl-PL" sz="1600" dirty="0" smtClean="0"/>
              <a:t>wszystkich wdrożeń zakończyło się sprzedażą. Najczęstszą </a:t>
            </a:r>
            <a:r>
              <a:rPr lang="pl-PL" altLang="pl-PL" sz="1600" dirty="0" smtClean="0"/>
              <a:t>przyczyną </a:t>
            </a:r>
            <a:r>
              <a:rPr lang="pl-PL" altLang="pl-PL" sz="1600" dirty="0" smtClean="0"/>
              <a:t>braku sprzedaży była rezygnacja klienta z oferowanego rozwiązania (34%) oraz za wysoka cena oferowanego produktu (27%).</a:t>
            </a:r>
          </a:p>
          <a:p>
            <a:pPr marL="271463" indent="-271463" algn="just" eaLnBrk="1" hangingPunct="1">
              <a:buFontTx/>
              <a:buNone/>
              <a:defRPr/>
            </a:pPr>
            <a:endParaRPr lang="pl-PL" altLang="pl-PL" sz="1600" dirty="0" smtClean="0"/>
          </a:p>
          <a:p>
            <a:pPr marL="271463" indent="-271463" algn="just" eaLnBrk="1" hangingPunct="1">
              <a:buFontTx/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Główne przyczyny niezrealizowania planu sprzedaży w roku 2018: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Spadek obrotu i marży generowanej przez 50% kluczowych Klientów firmy,</a:t>
            </a:r>
          </a:p>
          <a:p>
            <a:pPr marL="266700" indent="-266700" eaLnBrk="1" hangingPunct="1">
              <a:defRPr/>
            </a:pPr>
            <a:r>
              <a:rPr lang="pl-PL" altLang="pl-PL" sz="1600" dirty="0" smtClean="0"/>
              <a:t>Mimo pozyskania 15 nowych Klientów z potencjałem A i B, obrót i marża wygenerowana przez tych Klientów była poniżej założeń.</a:t>
            </a:r>
          </a:p>
          <a:p>
            <a:pPr marL="266700" indent="-266700" eaLnBrk="1" hangingPunct="1">
              <a:buFontTx/>
              <a:buNone/>
              <a:defRPr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2A87C56-C166-45CA-8BAF-E58E0BF52887}" type="slidenum">
              <a:rPr lang="pl-PL" altLang="pl-PL"/>
              <a:pPr>
                <a:defRPr/>
              </a:pPr>
              <a:t>5</a:t>
            </a:fld>
            <a:endParaRPr lang="pl-PL" altLang="pl-PL"/>
          </a:p>
        </p:txBody>
      </p:sp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eaLnBrk="1" hangingPunct="1"/>
            <a:r>
              <a:rPr lang="pl-PL" altLang="pl-PL" sz="2000" dirty="0" smtClean="0"/>
              <a:t> </a:t>
            </a:r>
            <a:r>
              <a:rPr lang="pl-PL" altLang="pl-PL" sz="2000" dirty="0" smtClean="0">
                <a:solidFill>
                  <a:schemeClr val="hlink"/>
                </a:solidFill>
              </a:rPr>
              <a:t>Podsumowanie realizacji działań w 2018 związanych z realizacją </a:t>
            </a:r>
            <a:br>
              <a:rPr lang="pl-PL" altLang="pl-PL" sz="2000" dirty="0" smtClean="0">
                <a:solidFill>
                  <a:schemeClr val="hlink"/>
                </a:solidFill>
              </a:rPr>
            </a:br>
            <a:r>
              <a:rPr lang="pl-PL" altLang="pl-PL" sz="2000" dirty="0" smtClean="0">
                <a:solidFill>
                  <a:schemeClr val="hlink"/>
                </a:solidFill>
              </a:rPr>
              <a:t>celów jakościowych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552" y="1341438"/>
            <a:ext cx="7992888" cy="5183187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Zadowolenie Klienta</a:t>
            </a:r>
          </a:p>
          <a:p>
            <a:pPr algn="just" eaLnBrk="1" hangingPunct="1">
              <a:buFont typeface="Arial" panose="020B0604020202020204" pitchFamily="34" charset="0"/>
              <a:buChar char="•"/>
              <a:defRPr/>
            </a:pPr>
            <a:r>
              <a:rPr lang="pl-PL" altLang="pl-PL" sz="1600" dirty="0" smtClean="0"/>
              <a:t>W </a:t>
            </a:r>
            <a:r>
              <a:rPr lang="pl-PL" altLang="pl-PL" sz="1600" dirty="0"/>
              <a:t>roku 2018 </a:t>
            </a:r>
            <a:r>
              <a:rPr lang="pl-PL" altLang="pl-PL" sz="1600" dirty="0" smtClean="0"/>
              <a:t>nie przeprowadzano kompleksowego badania </a:t>
            </a:r>
            <a:r>
              <a:rPr lang="pl-PL" altLang="pl-PL" sz="1600" dirty="0"/>
              <a:t>satysfakcji klientów </a:t>
            </a:r>
            <a:r>
              <a:rPr lang="pl-PL" altLang="pl-PL" sz="1600" dirty="0" smtClean="0"/>
              <a:t>w formie ankiety</a:t>
            </a:r>
            <a:r>
              <a:rPr lang="pl-PL" altLang="pl-PL" sz="1600" dirty="0"/>
              <a:t>.</a:t>
            </a:r>
            <a:r>
              <a:rPr lang="pl-PL" altLang="pl-PL" sz="1600" dirty="0" smtClean="0"/>
              <a:t> Satysfakcja klienta badana była na bieżąco podczas spotkań Opiekunów handlowych </a:t>
            </a:r>
            <a:r>
              <a:rPr lang="pl-PL" altLang="pl-PL" sz="1600" dirty="0"/>
              <a:t>z </a:t>
            </a:r>
            <a:r>
              <a:rPr lang="pl-PL" altLang="pl-PL" sz="1600" dirty="0" smtClean="0"/>
              <a:t>Klientami. Handlowcy monitorowali </a:t>
            </a:r>
            <a:r>
              <a:rPr lang="pl-PL" altLang="pl-PL" sz="1600" dirty="0"/>
              <a:t>poziom zadowolenia </a:t>
            </a:r>
            <a:r>
              <a:rPr lang="pl-PL" altLang="pl-PL" sz="1600" dirty="0" smtClean="0"/>
              <a:t>Klientów </a:t>
            </a:r>
            <a:r>
              <a:rPr lang="pl-PL" altLang="pl-PL" sz="1600" dirty="0"/>
              <a:t>oraz dostosowywali warunki współpracy do wymogów i oczekiwań </a:t>
            </a:r>
            <a:r>
              <a:rPr lang="pl-PL" altLang="pl-PL" sz="1600" dirty="0" smtClean="0"/>
              <a:t>klientów. O dobrej ocenie jakości towarów handlowych i usług, dostarczanych przez Etisoft  świadczą również listy referencyjne od kluczowych i nowych klientów oraz fakt, że od kilku lat ilość reklamacji składanych przez klientów utrzymuje się poniżej 10 reklamacji w skali roku, co w 2018 roku dało wynik 0,15% w stosunku do ilości wystawionych faktur. W 2018 roku nie wpłynęły skargi ani negatywne opinie od klientów a 41% </a:t>
            </a:r>
            <a:r>
              <a:rPr lang="pl-PL" altLang="pl-PL" sz="1600" dirty="0"/>
              <a:t>pozyskanych </a:t>
            </a:r>
            <a:r>
              <a:rPr lang="pl-PL" altLang="pl-PL" sz="1600" dirty="0" smtClean="0"/>
              <a:t>nowych </a:t>
            </a:r>
            <a:r>
              <a:rPr lang="pl-PL" altLang="pl-PL" sz="1600" dirty="0"/>
              <a:t>klientów pochodziło z polecenia stałych klientów </a:t>
            </a:r>
            <a:r>
              <a:rPr lang="pl-PL" altLang="pl-PL" sz="1600" dirty="0" smtClean="0"/>
              <a:t>firmy.</a:t>
            </a:r>
            <a:endParaRPr lang="pl-PL" altLang="pl-PL" sz="1600" dirty="0"/>
          </a:p>
          <a:p>
            <a:pPr marL="0" indent="0" algn="just" eaLnBrk="1" hangingPunct="1">
              <a:buNone/>
              <a:defRPr/>
            </a:pPr>
            <a:endParaRPr lang="pl-PL" altLang="pl-PL" sz="1600" dirty="0"/>
          </a:p>
          <a:p>
            <a:pPr marL="266700" indent="-266700" algn="just" eaLnBrk="1" hangingPunct="1">
              <a:defRPr/>
            </a:pPr>
            <a:r>
              <a:rPr lang="pl-PL" altLang="pl-PL" sz="1600" dirty="0"/>
              <a:t>Monitorowane były i analizowane na bieżąco terminy realizacji zamówień. Uzyskaliśmy wysoki wynik </a:t>
            </a:r>
            <a:r>
              <a:rPr lang="pl-PL" altLang="pl-PL" sz="1600" b="1" dirty="0" smtClean="0"/>
              <a:t>99,45%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(w 2017: 99,41%)</a:t>
            </a:r>
            <a:r>
              <a:rPr lang="pl-PL" altLang="pl-PL" sz="1600" dirty="0" smtClean="0"/>
              <a:t> </a:t>
            </a:r>
            <a:r>
              <a:rPr lang="pl-PL" altLang="pl-PL" sz="1600" dirty="0"/>
              <a:t>zamówień zrealizowanych w zadeklarowanym terminie</a:t>
            </a:r>
            <a:r>
              <a:rPr lang="pl-PL" altLang="pl-PL" sz="1600" dirty="0" smtClean="0"/>
              <a:t>.</a:t>
            </a:r>
          </a:p>
          <a:p>
            <a:pPr marL="0" indent="0" algn="just" eaLnBrk="1" hangingPunct="1">
              <a:buFontTx/>
              <a:buNone/>
              <a:defRPr/>
            </a:pPr>
            <a:endParaRPr lang="pl-PL" altLang="pl-PL" sz="1600" dirty="0"/>
          </a:p>
          <a:p>
            <a:pPr marL="266700" indent="-266700" algn="just" eaLnBrk="1" hangingPunct="1">
              <a:defRPr/>
            </a:pPr>
            <a:r>
              <a:rPr lang="pl-PL" altLang="pl-PL" sz="1600" dirty="0"/>
              <a:t>Monitorowane były i analizowane reklamacje i </a:t>
            </a:r>
            <a:r>
              <a:rPr lang="pl-PL" altLang="pl-PL" sz="1600" dirty="0" smtClean="0"/>
              <a:t>zwroty </a:t>
            </a:r>
            <a:r>
              <a:rPr lang="pl-PL" altLang="pl-PL" sz="1600" dirty="0"/>
              <a:t>towarów oraz </a:t>
            </a:r>
            <a:r>
              <a:rPr lang="pl-PL" altLang="pl-PL" sz="1600" dirty="0" smtClean="0"/>
              <a:t>różnice inwentaryzacyjne wynikające z błędów w wydaniach z magazynu.</a:t>
            </a:r>
            <a:endParaRPr lang="pl-PL" altLang="pl-PL" sz="1600" dirty="0"/>
          </a:p>
          <a:p>
            <a:pPr marL="0" indent="0" eaLnBrk="1" hangingPunct="1">
              <a:buFontTx/>
              <a:buNone/>
              <a:defRPr/>
            </a:pPr>
            <a:endParaRPr lang="pl-PL" altLang="pl-PL" sz="1600" dirty="0" smtClean="0"/>
          </a:p>
          <a:p>
            <a:pPr marL="0" indent="0" eaLnBrk="1" hangingPunct="1">
              <a:buFontTx/>
              <a:buNone/>
              <a:defRPr/>
            </a:pPr>
            <a:endParaRPr lang="pl-PL" altLang="pl-PL" sz="1400" dirty="0" smtClean="0"/>
          </a:p>
          <a:p>
            <a:pPr marL="266700" indent="-266700" eaLnBrk="1" hangingPunct="1">
              <a:buFontTx/>
              <a:buNone/>
              <a:defRPr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0CE05-8767-4E48-B27A-2F8D39C3FBF0}" type="slidenum">
              <a:rPr lang="pl-PL" altLang="pl-PL"/>
              <a:pPr>
                <a:defRPr/>
              </a:pPr>
              <a:t>6</a:t>
            </a:fld>
            <a:endParaRPr lang="pl-PL" altLang="pl-PL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eaLnBrk="1" hangingPunct="1"/>
            <a:r>
              <a:rPr lang="pl-PL" altLang="pl-PL" sz="2000" dirty="0" smtClean="0"/>
              <a:t> </a:t>
            </a:r>
            <a:r>
              <a:rPr lang="pl-PL" altLang="pl-PL" sz="2000" dirty="0" smtClean="0">
                <a:solidFill>
                  <a:schemeClr val="hlink"/>
                </a:solidFill>
              </a:rPr>
              <a:t>Podsumowanie realizacji pozostałych działań i inwestycji w 2018 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280400" cy="5472831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Pozostałe działania i inwestycje: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endParaRPr lang="pl-PL" altLang="pl-PL" sz="1600" b="1" dirty="0" smtClean="0">
              <a:solidFill>
                <a:srgbClr val="006600"/>
              </a:solidFill>
            </a:endParaRP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Pracownicy brali udział w wielu szkoleniach i warsztatach. Przeprowadzono zarówno szkolenia produktowe, doskonalące pracę na zajmowanych stanowiskach (serwisowe, księgowo-kadrowe, handlowe) oraz szkolenia dot. SZJ, RODO oraz narzędzia do wycen towarów. 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Zmodernizowaliśmy sprzęt komputerowy i dostosowywaliśmy funkcjonujące programy do potrzeb firmy. </a:t>
            </a:r>
            <a:r>
              <a:rPr lang="pl-PL" altLang="pl-PL" sz="1600" dirty="0" smtClean="0"/>
              <a:t>Zakupiliśmy: </a:t>
            </a:r>
            <a:r>
              <a:rPr lang="pl-PL" sz="1600" dirty="0" smtClean="0"/>
              <a:t>abonament </a:t>
            </a:r>
            <a:r>
              <a:rPr lang="pl-PL" sz="1600" dirty="0" smtClean="0"/>
              <a:t>na: </a:t>
            </a:r>
            <a:r>
              <a:rPr lang="pl-PL" sz="1600" dirty="0"/>
              <a:t>aktualizacje programów z grupy Insert (Subiekt, </a:t>
            </a:r>
            <a:r>
              <a:rPr lang="pl-PL" sz="1600" dirty="0" smtClean="0"/>
              <a:t>Rewizor, </a:t>
            </a:r>
            <a:r>
              <a:rPr lang="pl-PL" sz="1600" dirty="0" err="1" smtClean="0"/>
              <a:t>Gratyfikant</a:t>
            </a:r>
            <a:r>
              <a:rPr lang="pl-PL" sz="1600" dirty="0" smtClean="0"/>
              <a:t>), aktualizację programu </a:t>
            </a:r>
            <a:r>
              <a:rPr lang="pl-PL" sz="1600" dirty="0"/>
              <a:t>antywirusowego </a:t>
            </a:r>
            <a:r>
              <a:rPr lang="pl-PL" sz="1600" dirty="0" err="1" smtClean="0"/>
              <a:t>McAfee</a:t>
            </a:r>
            <a:r>
              <a:rPr lang="pl-PL" sz="1600" dirty="0" smtClean="0"/>
              <a:t>, na dostęp </a:t>
            </a:r>
            <a:r>
              <a:rPr lang="pl-PL" sz="1600" dirty="0"/>
              <a:t>do serwera aktualizacji </a:t>
            </a:r>
            <a:r>
              <a:rPr lang="pl-PL" sz="1600" dirty="0" smtClean="0"/>
              <a:t>CRM oraz abonament </a:t>
            </a:r>
            <a:r>
              <a:rPr lang="pl-PL" sz="1600" dirty="0"/>
              <a:t>na dostęp do serwera FTP i utrzymanie domeny </a:t>
            </a:r>
            <a:r>
              <a:rPr lang="pl-PL" sz="1600" dirty="0" smtClean="0"/>
              <a:t>etibox.com.pl, licencję </a:t>
            </a:r>
            <a:r>
              <a:rPr lang="pl-PL" sz="1600" dirty="0" smtClean="0"/>
              <a:t>roczną ISBT, pamięć RAM do serwera, drukarkę kolorową, monitory, smartfony, laptopy, </a:t>
            </a:r>
            <a:r>
              <a:rPr lang="pl-PL" sz="1600" dirty="0" smtClean="0"/>
              <a:t>itp.</a:t>
            </a:r>
            <a:endParaRPr lang="pl-PL" sz="1600" dirty="0" smtClean="0"/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Pracownicy zostali objęci pakietami medycznymi w MEDICOVER.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Uzyskaliśmy </a:t>
            </a:r>
            <a:r>
              <a:rPr lang="pl-PL" altLang="pl-PL" sz="1600" dirty="0"/>
              <a:t>numer </a:t>
            </a:r>
            <a:r>
              <a:rPr lang="pl-PL" altLang="pl-PL" sz="1600" dirty="0" smtClean="0"/>
              <a:t>rejestrowy </a:t>
            </a:r>
            <a:r>
              <a:rPr lang="pl-PL" altLang="pl-PL" sz="1600" dirty="0"/>
              <a:t>w rejestrze podmiotów wprowadzających </a:t>
            </a:r>
            <a:r>
              <a:rPr lang="pl-PL" altLang="pl-PL" sz="1600" dirty="0" smtClean="0"/>
              <a:t>produkty </a:t>
            </a:r>
            <a:r>
              <a:rPr lang="pl-PL" altLang="pl-PL" sz="1600" dirty="0"/>
              <a:t>w opakowaniach i gospodarujących </a:t>
            </a:r>
            <a:r>
              <a:rPr lang="pl-PL" altLang="pl-PL" sz="1600" dirty="0" smtClean="0"/>
              <a:t>odpadami (BDO).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Podpisaliśmy umowę z firmą ECOCYKL dot. gospodarki i odzysku opakowań i odpadów.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Uzyskaliśmy certyfikat ISO 9001:2015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Zlikwidowaliśmy stanowisko ds. marketingu a utworzyliśmy stanowisko ds. rozwoju sprzedaży.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pl-PL" altLang="pl-PL" sz="1600" dirty="0" smtClean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D70CE05-8767-4E48-B27A-2F8D39C3FBF0}" type="slidenum">
              <a:rPr lang="pl-PL" altLang="pl-PL"/>
              <a:pPr>
                <a:defRPr/>
              </a:pPr>
              <a:t>7</a:t>
            </a:fld>
            <a:endParaRPr lang="pl-PL" altLang="pl-PL"/>
          </a:p>
        </p:txBody>
      </p:sp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>
          <a:xfrm>
            <a:off x="395288" y="333375"/>
            <a:ext cx="8291512" cy="719138"/>
          </a:xfrm>
        </p:spPr>
        <p:txBody>
          <a:bodyPr/>
          <a:lstStyle/>
          <a:p>
            <a:pPr eaLnBrk="1" hangingPunct="1"/>
            <a:r>
              <a:rPr lang="pl-PL" altLang="pl-PL" sz="2000" dirty="0" smtClean="0"/>
              <a:t> </a:t>
            </a:r>
            <a:r>
              <a:rPr lang="pl-PL" altLang="pl-PL" sz="2000" dirty="0" smtClean="0">
                <a:solidFill>
                  <a:schemeClr val="hlink"/>
                </a:solidFill>
              </a:rPr>
              <a:t>Podsumowanie realizacji pozostałych działań i inwestycji w 2018 cd 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052513"/>
            <a:ext cx="8280400" cy="5616575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Pozostałe działania i inwestycje:</a:t>
            </a:r>
          </a:p>
          <a:p>
            <a:pPr marL="266700" indent="-266700" eaLnBrk="1" hangingPunct="1">
              <a:lnSpc>
                <a:spcPct val="80000"/>
              </a:lnSpc>
              <a:defRPr/>
            </a:pPr>
            <a:endParaRPr lang="pl-PL" altLang="pl-PL" sz="1600" dirty="0" smtClean="0"/>
          </a:p>
          <a:p>
            <a:pPr marL="266700" indent="-266700" algn="just" eaLnBrk="1" hangingPunct="1">
              <a:defRPr/>
            </a:pPr>
            <a:r>
              <a:rPr lang="pl-PL" altLang="pl-PL" sz="1600" dirty="0"/>
              <a:t>Zakupiliśmy nowe samochody do firmy.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Został zmieniony </a:t>
            </a:r>
            <a:r>
              <a:rPr lang="pl-PL" altLang="pl-PL" sz="1600" dirty="0"/>
              <a:t>system wycen towarów handlowych u Dostawcy </a:t>
            </a:r>
            <a:endParaRPr lang="pl-PL" altLang="pl-PL" sz="1600" dirty="0" smtClean="0"/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Wdrożyliśmy politykę bezpieczeństwa informacji i ochrony danych osobowych oraz dokumentację; procedury, przewodniki i instrukcje postępowania dot. danych osobowych </a:t>
            </a:r>
            <a:r>
              <a:rPr lang="pl-PL" altLang="pl-PL" sz="1600" dirty="0" err="1" smtClean="0"/>
              <a:t>zg</a:t>
            </a:r>
            <a:r>
              <a:rPr lang="pl-PL" altLang="pl-PL" sz="1600" dirty="0" smtClean="0"/>
              <a:t>. z wymogami RODO.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Wprowadziliśmy karty ratownicze do samochodów służbowych.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Podpisaliśmy pierwszą umowę o składach konsygnacyjnych.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Uzyskaliśmy pierwszy raz w historii firmy 1 000 000,00 zł obrotu w jednym miesiącu.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Zaprosiliśmy kluczowych klientów na dni otwarte i wraz z Etisoft Gliwice świętowaliśmy 25 lecie istnienia firmy Etisoft Sp. z o.o.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Wdrożyliśmy system nadzorowania partii produkcyjnej dla </a:t>
            </a:r>
            <a:r>
              <a:rPr lang="pl-PL" altLang="pl-PL" sz="1600" dirty="0" err="1" smtClean="0"/>
              <a:t>RCKiK</a:t>
            </a:r>
            <a:r>
              <a:rPr lang="pl-PL" altLang="pl-PL" sz="1600" dirty="0" smtClean="0"/>
              <a:t> Katowice.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Wykupiliśmy, jak co roku, ubezpieczenie firmy (500 000,00 </a:t>
            </a:r>
            <a:r>
              <a:rPr lang="pl-PL" altLang="pl-PL" sz="1600" dirty="0"/>
              <a:t>zł</a:t>
            </a:r>
            <a:r>
              <a:rPr lang="pl-PL" altLang="pl-PL" sz="1600" dirty="0" smtClean="0"/>
              <a:t>).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Ustanowiliśmy </a:t>
            </a:r>
            <a:r>
              <a:rPr lang="pl-PL" altLang="pl-PL" sz="1600" dirty="0"/>
              <a:t>zarządców sukcesyjnych</a:t>
            </a:r>
            <a:r>
              <a:rPr lang="pl-PL" altLang="pl-PL" sz="1600" dirty="0" smtClean="0"/>
              <a:t>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Wzrosły wynagrodzenia pracowników.</a:t>
            </a:r>
          </a:p>
          <a:p>
            <a:pPr marL="266700" indent="-266700" algn="just" eaLnBrk="1" hangingPunct="1">
              <a:defRPr/>
            </a:pPr>
            <a:r>
              <a:rPr lang="pl-PL" altLang="pl-PL" sz="1600" dirty="0" smtClean="0"/>
              <a:t>Wzięliśmy udział w spotkaniu integracyjnym w Zakopanym oraz wigilii firmowej dla pracowników grupy ETISOFT oraz zorganizowaliśmy turniej </a:t>
            </a:r>
            <a:r>
              <a:rPr lang="pl-PL" altLang="pl-PL" sz="1600" dirty="0" err="1" smtClean="0"/>
              <a:t>bowlingowy</a:t>
            </a:r>
            <a:r>
              <a:rPr lang="pl-PL" altLang="pl-PL" sz="1600" dirty="0" smtClean="0"/>
              <a:t>.</a:t>
            </a:r>
          </a:p>
          <a:p>
            <a:pPr marL="266700" indent="-266700" algn="just" eaLnBrk="1" hangingPunct="1">
              <a:lnSpc>
                <a:spcPct val="80000"/>
              </a:lnSpc>
              <a:defRPr/>
            </a:pPr>
            <a:endParaRPr lang="pl-PL" altLang="pl-PL" sz="1400" dirty="0" smtClean="0"/>
          </a:p>
          <a:p>
            <a:pPr marL="266700" indent="-266700" eaLnBrk="1" hangingPunct="1">
              <a:lnSpc>
                <a:spcPct val="80000"/>
              </a:lnSpc>
              <a:defRPr/>
            </a:pPr>
            <a:endParaRPr lang="pl-PL" altLang="pl-PL" sz="1400" dirty="0" smtClean="0"/>
          </a:p>
        </p:txBody>
      </p:sp>
    </p:spTree>
    <p:extLst>
      <p:ext uri="{BB962C8B-B14F-4D97-AF65-F5344CB8AC3E}">
        <p14:creationId xmlns:p14="http://schemas.microsoft.com/office/powerpoint/2010/main" val="245196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19B1948-2A08-42C7-A8AF-68CC8DFEF914}" type="slidenum">
              <a:rPr lang="pl-PL" altLang="pl-PL"/>
              <a:pPr>
                <a:defRPr/>
              </a:pPr>
              <a:t>8</a:t>
            </a:fld>
            <a:endParaRPr lang="pl-PL" altLang="pl-PL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188913"/>
            <a:ext cx="8229600" cy="503237"/>
          </a:xfrm>
        </p:spPr>
        <p:txBody>
          <a:bodyPr/>
          <a:lstStyle/>
          <a:p>
            <a:pPr eaLnBrk="1" hangingPunct="1"/>
            <a:r>
              <a:rPr lang="pl-PL" altLang="pl-PL" sz="2000" dirty="0" smtClean="0">
                <a:solidFill>
                  <a:schemeClr val="hlink"/>
                </a:solidFill>
              </a:rPr>
              <a:t>Kategoryzacja Klientów – porównanie wyników 2017 do 2018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576" y="3213100"/>
            <a:ext cx="7926462" cy="936625"/>
          </a:xfrm>
        </p:spPr>
        <p:txBody>
          <a:bodyPr/>
          <a:lstStyle/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pl-PL" altLang="pl-PL" sz="1300" dirty="0" smtClean="0"/>
              <a:t>Spadek ilości aktywnych klientów. 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pl-PL" altLang="pl-PL" sz="1300" dirty="0" smtClean="0"/>
              <a:t>Zwiększyła się ilość oraz udział procentowy w obrocie i marży Klientów kategorii A. </a:t>
            </a:r>
          </a:p>
          <a:p>
            <a:pPr marL="0" indent="0" algn="just" eaLnBrk="1" hangingPunct="1">
              <a:lnSpc>
                <a:spcPct val="80000"/>
              </a:lnSpc>
              <a:buFontTx/>
              <a:buNone/>
            </a:pPr>
            <a:r>
              <a:rPr lang="pl-PL" altLang="pl-PL" sz="1300" dirty="0" smtClean="0"/>
              <a:t>Wzrósł średni obrót roczny i średnia marża roczna Klientów.</a:t>
            </a:r>
          </a:p>
        </p:txBody>
      </p:sp>
      <p:sp>
        <p:nvSpPr>
          <p:cNvPr id="8197" name="Rectangle 4"/>
          <p:cNvSpPr>
            <a:spLocks noChangeArrowheads="1"/>
          </p:cNvSpPr>
          <p:nvPr/>
        </p:nvSpPr>
        <p:spPr bwMode="auto">
          <a:xfrm>
            <a:off x="611188" y="4365625"/>
            <a:ext cx="8229600" cy="2333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buFontTx/>
              <a:buNone/>
            </a:pPr>
            <a:endParaRPr lang="pl-PL" altLang="pl-PL" sz="2000"/>
          </a:p>
        </p:txBody>
      </p:sp>
      <p:sp>
        <p:nvSpPr>
          <p:cNvPr id="8198" name="Rectangle 64"/>
          <p:cNvSpPr>
            <a:spLocks noChangeArrowheads="1"/>
          </p:cNvSpPr>
          <p:nvPr/>
        </p:nvSpPr>
        <p:spPr bwMode="auto">
          <a:xfrm>
            <a:off x="4643438" y="1628775"/>
            <a:ext cx="4038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pl-PL" altLang="pl-PL" sz="2800"/>
          </a:p>
        </p:txBody>
      </p:sp>
      <p:graphicFrame>
        <p:nvGraphicFramePr>
          <p:cNvPr id="3" name="Symbol zastępczy zawartości 2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995799626"/>
              </p:ext>
            </p:extLst>
          </p:nvPr>
        </p:nvGraphicFramePr>
        <p:xfrm>
          <a:off x="755576" y="981075"/>
          <a:ext cx="7776863" cy="5065710"/>
        </p:xfrm>
        <a:graphic>
          <a:graphicData uri="http://schemas.openxmlformats.org/drawingml/2006/table">
            <a:tbl>
              <a:tblPr/>
              <a:tblGrid>
                <a:gridCol w="1655120"/>
                <a:gridCol w="477361"/>
                <a:gridCol w="1018535"/>
                <a:gridCol w="1018535"/>
                <a:gridCol w="1018535"/>
                <a:gridCol w="1339463"/>
                <a:gridCol w="1249314"/>
              </a:tblGrid>
              <a:tr h="264716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WYNIKI  I 2017 - XII 2017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KATEGORIA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ILOŚĆ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UDZIAŁ% ILOŚĆ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UDZIAŁ % OBRÓT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UDZIAŁ % MARŻA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średni obrót roczny klienta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średnia marża roczna klienta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58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6,74%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67,43%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61,79%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103 247,06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32 096,66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4,65%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9,30%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10,50%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20 653,23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7 908,68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12,67%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11,25%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13,32%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9 166,94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3 682,46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 i poniżej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653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75,93%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12,01%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14,38%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1 633,73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663,51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860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100,00%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100,00%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100,00%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10 326,14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3 503,04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9597"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747031"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pl-PL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WYNIKI  I </a:t>
                      </a:r>
                      <a:r>
                        <a:rPr lang="pl-PL" sz="16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2018 </a:t>
                      </a:r>
                      <a:r>
                        <a:rPr lang="pl-PL" sz="1600" b="1" i="0" u="none" strike="noStrike" dirty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- XII </a:t>
                      </a:r>
                      <a:r>
                        <a:rPr lang="pl-PL" sz="1600" b="1" i="0" u="none" strike="noStrike" dirty="0" smtClean="0">
                          <a:solidFill>
                            <a:srgbClr val="00B050"/>
                          </a:solidFill>
                          <a:effectLst/>
                          <a:latin typeface="Calibri"/>
                        </a:rPr>
                        <a:t>2018</a:t>
                      </a:r>
                      <a:endParaRPr lang="pl-PL" sz="1600" b="1" i="0" u="none" strike="noStrike" dirty="0">
                        <a:solidFill>
                          <a:srgbClr val="00B050"/>
                        </a:solidFill>
                        <a:effectLst/>
                        <a:latin typeface="Calibri"/>
                      </a:endParaRP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436245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KATEGORIA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ILOŚĆ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UDZIAŁ% ILOŚĆ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UDZIAŁ % OBRÓT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UDZIAŁ % MARŻA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średni obrót roczny klienta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średnia marża roczna klienta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60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7,11%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68,88%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65,22%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109 872,73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34 139,61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4,27%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8,77%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8,83%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23 326,55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7 700,54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C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13,51%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10,60%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13,10%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8 896,73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3 610,09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D i poniżej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75,12%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11,75%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12,85%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1 774,08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6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636,46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4716"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SUMA</a:t>
                      </a:r>
                    </a:p>
                  </a:txBody>
                  <a:tcPr marL="9524" marR="9524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844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100,00%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11 340,18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3 721,16</a:t>
                      </a:r>
                    </a:p>
                  </a:txBody>
                  <a:tcPr marL="7620" marR="7620" marT="762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C2AB33-353B-43A5-9732-001C615D480E}" type="slidenum">
              <a:rPr lang="pl-PL" altLang="pl-PL"/>
              <a:pPr>
                <a:defRPr/>
              </a:pPr>
              <a:t>9</a:t>
            </a:fld>
            <a:endParaRPr lang="pl-PL" altLang="pl-PL"/>
          </a:p>
        </p:txBody>
      </p:sp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260350"/>
            <a:ext cx="8229600" cy="792163"/>
          </a:xfrm>
        </p:spPr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W </a:t>
            </a:r>
            <a:r>
              <a:rPr lang="pl-PL" altLang="pl-PL" sz="2400" smtClean="0">
                <a:solidFill>
                  <a:schemeClr val="hlink"/>
                </a:solidFill>
              </a:rPr>
              <a:t>2018 roku:</a:t>
            </a:r>
            <a:endParaRPr lang="pl-PL" altLang="pl-PL" sz="2400" dirty="0" smtClean="0">
              <a:solidFill>
                <a:schemeClr val="hlink"/>
              </a:solidFill>
            </a:endParaRP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1052737"/>
            <a:ext cx="8353425" cy="5544914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r>
              <a:rPr lang="pl-PL" altLang="pl-PL" sz="1600" b="1" dirty="0" smtClean="0">
                <a:solidFill>
                  <a:srgbClr val="006600"/>
                </a:solidFill>
              </a:rPr>
              <a:t>Klienci:</a:t>
            </a:r>
          </a:p>
          <a:p>
            <a:pPr marL="0" indent="0" algn="just" eaLnBrk="1" hangingPunct="1">
              <a:buFontTx/>
              <a:buNone/>
            </a:pPr>
            <a:r>
              <a:rPr lang="pl-PL" altLang="pl-PL" sz="1600" b="1" dirty="0" smtClean="0"/>
              <a:t>840 Klientów </a:t>
            </a:r>
            <a:r>
              <a:rPr lang="pl-PL" altLang="pl-PL" sz="1600" dirty="0" smtClean="0"/>
              <a:t>dokonało zakupu towaru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(860 w 2017, 899 w 2016)</a:t>
            </a:r>
          </a:p>
          <a:p>
            <a:pPr algn="just" eaLnBrk="1" hangingPunct="1"/>
            <a:r>
              <a:rPr lang="pl-PL" altLang="pl-PL" sz="1600" b="1" dirty="0" smtClean="0">
                <a:solidFill>
                  <a:srgbClr val="006600"/>
                </a:solidFill>
              </a:rPr>
              <a:t>124</a:t>
            </a:r>
            <a:r>
              <a:rPr lang="pl-PL" altLang="pl-PL" sz="1600" dirty="0" smtClean="0"/>
              <a:t> nowych Klientów w 2018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(150 w 2017r.)</a:t>
            </a:r>
            <a:r>
              <a:rPr lang="pl-PL" altLang="pl-PL" sz="1600" dirty="0" smtClean="0"/>
              <a:t>, w tym 15 z potencjałem A ,B.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2</a:t>
            </a:r>
            <a:r>
              <a:rPr lang="pl-PL" altLang="pl-PL" sz="1600" dirty="0" smtClean="0"/>
              <a:t> nowych Klientów uzyskało kategorię </a:t>
            </a:r>
            <a:r>
              <a:rPr lang="pl-PL" altLang="pl-PL" sz="1600" b="1" dirty="0" smtClean="0"/>
              <a:t>A</a:t>
            </a:r>
            <a:r>
              <a:rPr lang="pl-PL" altLang="pl-PL" sz="1600" dirty="0" smtClean="0"/>
              <a:t>: CERSANITII/CERSANITIV oraz OLIMP LABORATORIES,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4</a:t>
            </a:r>
            <a:r>
              <a:rPr lang="pl-PL" altLang="pl-PL" sz="1600" dirty="0" smtClean="0"/>
              <a:t> nowych Klientów uzyskało kategorię </a:t>
            </a:r>
            <a:r>
              <a:rPr lang="pl-PL" altLang="pl-PL" sz="1600" b="1" dirty="0" smtClean="0"/>
              <a:t>B</a:t>
            </a:r>
            <a:r>
              <a:rPr lang="pl-PL" altLang="pl-PL" sz="1600" dirty="0" smtClean="0"/>
              <a:t>,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13</a:t>
            </a:r>
            <a:r>
              <a:rPr lang="pl-PL" altLang="pl-PL" sz="1600" dirty="0" smtClean="0"/>
              <a:t> nowych klientów uzyskało kategorię </a:t>
            </a:r>
            <a:r>
              <a:rPr lang="pl-PL" altLang="pl-PL" sz="1600" b="1" dirty="0" smtClean="0"/>
              <a:t>C. </a:t>
            </a:r>
            <a:r>
              <a:rPr lang="pl-PL" altLang="pl-PL" sz="1600" dirty="0" smtClean="0"/>
              <a:t>Największą grupę nowo pozyskanych firm (105) stanowili Klienci, którzy wygenerowali niski obrót i marżę i uzyskali kategorię D i poniżej.</a:t>
            </a:r>
          </a:p>
          <a:p>
            <a:pPr eaLnBrk="1" hangingPunct="1"/>
            <a:r>
              <a:rPr lang="pl-PL" altLang="pl-PL" sz="1600" b="1" dirty="0" smtClean="0">
                <a:solidFill>
                  <a:srgbClr val="FF0000"/>
                </a:solidFill>
              </a:rPr>
              <a:t>248 </a:t>
            </a:r>
            <a:r>
              <a:rPr lang="pl-PL" altLang="pl-PL" sz="1600" dirty="0" smtClean="0"/>
              <a:t>Klientów aktywnych w 2017 roku nie dokonało zakupu w roku 2018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(275 w 2017)</a:t>
            </a:r>
          </a:p>
          <a:p>
            <a:pPr eaLnBrk="1" hangingPunct="1"/>
            <a:r>
              <a:rPr lang="pl-PL" altLang="pl-PL" sz="1600" b="1" dirty="0" smtClean="0">
                <a:solidFill>
                  <a:srgbClr val="006600"/>
                </a:solidFill>
              </a:rPr>
              <a:t>118</a:t>
            </a:r>
            <a:r>
              <a:rPr lang="pl-PL" altLang="pl-PL" sz="1600" dirty="0" smtClean="0"/>
              <a:t> Klientów nieaktywnych w 2017 roku dokonało zakupu w 2018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pl-PL" altLang="pl-PL" sz="16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b="1" dirty="0" smtClean="0">
                <a:solidFill>
                  <a:srgbClr val="006600"/>
                </a:solidFill>
              </a:rPr>
              <a:t>Obsługa Klienta: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dirty="0" smtClean="0"/>
              <a:t>Wystawiono </a:t>
            </a:r>
            <a:r>
              <a:rPr lang="pl-PL" altLang="pl-PL" sz="1600" b="1" dirty="0">
                <a:solidFill>
                  <a:srgbClr val="006600"/>
                </a:solidFill>
              </a:rPr>
              <a:t>5197</a:t>
            </a:r>
            <a:r>
              <a:rPr lang="pl-PL" altLang="pl-PL" sz="1600" dirty="0"/>
              <a:t> </a:t>
            </a:r>
            <a:r>
              <a:rPr lang="pl-PL" altLang="pl-PL" sz="1600" b="1" dirty="0">
                <a:solidFill>
                  <a:srgbClr val="006600"/>
                </a:solidFill>
              </a:rPr>
              <a:t>faktur</a:t>
            </a:r>
            <a:r>
              <a:rPr lang="pl-PL" altLang="pl-PL" sz="1600" dirty="0"/>
              <a:t>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(4997 w 2017)</a:t>
            </a:r>
            <a:r>
              <a:rPr lang="pl-PL" altLang="pl-PL" sz="1600" dirty="0"/>
              <a:t> - wzrost o 4%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pl-PL" altLang="pl-PL" sz="16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dirty="0"/>
              <a:t>Przyjęto </a:t>
            </a:r>
            <a:r>
              <a:rPr lang="pl-PL" altLang="pl-PL" sz="1600" b="1" dirty="0">
                <a:solidFill>
                  <a:srgbClr val="006600"/>
                </a:solidFill>
              </a:rPr>
              <a:t>36 zwroty</a:t>
            </a:r>
            <a:r>
              <a:rPr lang="pl-PL" altLang="pl-PL" sz="1600" dirty="0">
                <a:solidFill>
                  <a:srgbClr val="006600"/>
                </a:solidFill>
              </a:rPr>
              <a:t> </a:t>
            </a:r>
            <a:r>
              <a:rPr lang="pl-PL" altLang="pl-PL" sz="1600" dirty="0"/>
              <a:t>towaru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(23 w roku 2017). </a:t>
            </a:r>
            <a:r>
              <a:rPr lang="pl-PL" altLang="pl-PL" sz="1600" dirty="0"/>
              <a:t>Najczęstszą przyczyną zwrotów była pomyłka zamawiającego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  <a:defRPr/>
            </a:pPr>
            <a:r>
              <a:rPr lang="pl-PL" altLang="pl-PL" sz="1600" dirty="0"/>
              <a:t>     </a:t>
            </a:r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dirty="0"/>
              <a:t>Wpłynęło </a:t>
            </a:r>
            <a:r>
              <a:rPr lang="pl-PL" altLang="pl-PL" sz="1600" b="1" dirty="0">
                <a:solidFill>
                  <a:srgbClr val="006600"/>
                </a:solidFill>
              </a:rPr>
              <a:t>8 reklamacji </a:t>
            </a:r>
            <a:r>
              <a:rPr lang="pl-PL" altLang="pl-PL" sz="1600" dirty="0"/>
              <a:t>od Klientów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(7 w </a:t>
            </a:r>
            <a:r>
              <a:rPr lang="pl-PL" altLang="pl-PL" sz="1600" dirty="0" smtClean="0">
                <a:solidFill>
                  <a:schemeClr val="bg1">
                    <a:lumMod val="50000"/>
                  </a:schemeClr>
                </a:solidFill>
              </a:rPr>
              <a:t>2017), </a:t>
            </a:r>
            <a:r>
              <a:rPr lang="pl-PL" altLang="pl-PL" sz="1600" dirty="0"/>
              <a:t>z czego </a:t>
            </a:r>
            <a:r>
              <a:rPr lang="pl-PL" altLang="pl-PL" sz="1600" dirty="0" smtClean="0"/>
              <a:t>5 </a:t>
            </a:r>
            <a:r>
              <a:rPr lang="pl-PL" altLang="pl-PL" sz="1600" dirty="0"/>
              <a:t>rozpatrzono pozytywnie.</a:t>
            </a:r>
          </a:p>
          <a:p>
            <a:pPr marL="0" indent="0" eaLnBrk="1" hangingPunct="1">
              <a:lnSpc>
                <a:spcPct val="80000"/>
              </a:lnSpc>
              <a:buFontTx/>
              <a:buNone/>
              <a:defRPr/>
            </a:pPr>
            <a:endParaRPr lang="pl-PL" altLang="pl-PL" sz="1600" dirty="0"/>
          </a:p>
          <a:p>
            <a:pPr marL="0" indent="0" eaLnBrk="1" hangingPunct="1">
              <a:lnSpc>
                <a:spcPct val="80000"/>
              </a:lnSpc>
              <a:buNone/>
              <a:defRPr/>
            </a:pPr>
            <a:r>
              <a:rPr lang="pl-PL" altLang="pl-PL" sz="1600" dirty="0"/>
              <a:t>Wysłano </a:t>
            </a:r>
            <a:r>
              <a:rPr lang="pl-PL" altLang="pl-PL" sz="1600" b="1" dirty="0" smtClean="0">
                <a:solidFill>
                  <a:srgbClr val="006600"/>
                </a:solidFill>
              </a:rPr>
              <a:t>5281 </a:t>
            </a:r>
            <a:r>
              <a:rPr lang="pl-PL" altLang="pl-PL" sz="1600" b="1" dirty="0">
                <a:solidFill>
                  <a:srgbClr val="006600"/>
                </a:solidFill>
              </a:rPr>
              <a:t>paczek</a:t>
            </a:r>
            <a:r>
              <a:rPr lang="pl-PL" altLang="pl-PL" sz="1600" dirty="0">
                <a:solidFill>
                  <a:srgbClr val="006600"/>
                </a:solidFill>
              </a:rPr>
              <a:t> </a:t>
            </a:r>
            <a:r>
              <a:rPr lang="pl-PL" altLang="pl-PL" sz="1600" dirty="0"/>
              <a:t>do Klientów </a:t>
            </a:r>
            <a:r>
              <a:rPr lang="pl-PL" altLang="pl-PL" sz="1600" dirty="0">
                <a:solidFill>
                  <a:schemeClr val="bg1">
                    <a:lumMod val="50000"/>
                  </a:schemeClr>
                </a:solidFill>
              </a:rPr>
              <a:t>(5019 w 2017) </a:t>
            </a:r>
            <a:r>
              <a:rPr lang="pl-PL" altLang="pl-PL" sz="1600" dirty="0"/>
              <a:t>- wzrost o </a:t>
            </a:r>
            <a:r>
              <a:rPr lang="pl-PL" altLang="pl-PL" sz="1600" dirty="0" smtClean="0">
                <a:solidFill>
                  <a:srgbClr val="006600"/>
                </a:solidFill>
              </a:rPr>
              <a:t>5% </a:t>
            </a:r>
            <a:r>
              <a:rPr lang="pl-PL" altLang="pl-PL" sz="1600" dirty="0" err="1" smtClean="0">
                <a:solidFill>
                  <a:srgbClr val="006600"/>
                </a:solidFill>
              </a:rPr>
              <a:t>tj</a:t>
            </a:r>
            <a:r>
              <a:rPr lang="pl-PL" altLang="pl-PL" sz="1600" dirty="0" smtClean="0">
                <a:solidFill>
                  <a:srgbClr val="006600"/>
                </a:solidFill>
              </a:rPr>
              <a:t> 262 paczki. </a:t>
            </a:r>
            <a:endParaRPr lang="pl-PL" altLang="pl-PL" sz="1600" dirty="0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endParaRPr lang="pl-PL" altLang="pl-PL" sz="1600" b="1" dirty="0" smtClean="0">
              <a:solidFill>
                <a:srgbClr val="006600"/>
              </a:solidFill>
            </a:endParaRPr>
          </a:p>
          <a:p>
            <a:pPr marL="0" indent="0" eaLnBrk="1" hangingPunct="1">
              <a:buFontTx/>
              <a:buNone/>
            </a:pPr>
            <a:endParaRPr lang="pl-PL" altLang="pl-PL" sz="1800" dirty="0" smtClean="0"/>
          </a:p>
          <a:p>
            <a:pPr marL="0" indent="0" eaLnBrk="1" hangingPunct="1">
              <a:buFontTx/>
              <a:buNone/>
            </a:pPr>
            <a:endParaRPr lang="pl-PL" altLang="pl-PL" sz="1800" dirty="0" smtClean="0"/>
          </a:p>
          <a:p>
            <a:pPr marL="0" indent="0" eaLnBrk="1" hangingPunct="1">
              <a:buFontTx/>
              <a:buNone/>
            </a:pPr>
            <a:endParaRPr lang="pl-PL" altLang="pl-PL" sz="1800" dirty="0" smtClean="0"/>
          </a:p>
          <a:p>
            <a:pPr marL="0" indent="0" eaLnBrk="1" hangingPunct="1">
              <a:buFont typeface="Wingdings" pitchFamily="2" charset="2"/>
              <a:buNone/>
            </a:pPr>
            <a:endParaRPr lang="pl-PL" altLang="pl-PL" sz="1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99ED3E-7071-4CEA-AA3E-EA896053B480}" type="slidenum">
              <a:rPr lang="pl-PL" altLang="pl-PL"/>
              <a:pPr>
                <a:defRPr/>
              </a:pPr>
              <a:t>10</a:t>
            </a:fld>
            <a:endParaRPr lang="pl-PL" altLang="pl-PL"/>
          </a:p>
        </p:txBody>
      </p:sp>
      <p:sp>
        <p:nvSpPr>
          <p:cNvPr id="10243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900"/>
          </a:xfrm>
        </p:spPr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10 Top Klientów 2018 roku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1773238"/>
            <a:ext cx="4032250" cy="4320058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pl-PL" altLang="pl-PL" sz="1800" dirty="0" smtClean="0">
                <a:solidFill>
                  <a:srgbClr val="0000CC"/>
                </a:solidFill>
              </a:rPr>
              <a:t>Obrót</a:t>
            </a:r>
            <a:endParaRPr lang="pl-PL" altLang="pl-PL" sz="2000" dirty="0" smtClean="0">
              <a:solidFill>
                <a:srgbClr val="0000CC"/>
              </a:solidFill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EXPRAN 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SPLAST/SPLAST2 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ROYALCANIN/ ROYALCAN2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WAY2WEB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HUSQVARNA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U JĘDRUSI2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BRUKBET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ARCELOR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DRUMET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dirty="0" smtClean="0"/>
              <a:t>MĄCZKA</a:t>
            </a:r>
          </a:p>
          <a:p>
            <a:pPr eaLnBrk="1" hangingPunct="1">
              <a:buFontTx/>
              <a:buNone/>
              <a:defRPr/>
            </a:pPr>
            <a:endParaRPr lang="pl-PL" altLang="pl-PL" sz="2000" b="1" dirty="0" smtClean="0"/>
          </a:p>
          <a:p>
            <a:pPr eaLnBrk="1" hangingPunct="1">
              <a:buFontTx/>
              <a:buNone/>
              <a:defRPr/>
            </a:pPr>
            <a:endParaRPr lang="pl-PL" altLang="pl-PL" sz="2400" dirty="0" smtClean="0">
              <a:solidFill>
                <a:srgbClr val="006600"/>
              </a:solidFill>
            </a:endParaRPr>
          </a:p>
        </p:txBody>
      </p:sp>
      <p:sp>
        <p:nvSpPr>
          <p:cNvPr id="2" name="pole tekstowe 1"/>
          <p:cNvSpPr txBox="1"/>
          <p:nvPr/>
        </p:nvSpPr>
        <p:spPr>
          <a:xfrm>
            <a:off x="436563" y="1079500"/>
            <a:ext cx="8281987" cy="3698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pl-PL" altLang="pl-PL" dirty="0">
                <a:solidFill>
                  <a:schemeClr val="tx1"/>
                </a:solidFill>
                <a:latin typeface="+mj-lt"/>
              </a:rPr>
              <a:t>Klienci, którzy wygenerowani największy obrót i marżę w </a:t>
            </a:r>
            <a:r>
              <a:rPr lang="pl-PL" altLang="pl-PL" dirty="0" smtClean="0">
                <a:solidFill>
                  <a:schemeClr val="tx1"/>
                </a:solidFill>
                <a:latin typeface="+mj-lt"/>
              </a:rPr>
              <a:t>2018 </a:t>
            </a:r>
            <a:r>
              <a:rPr lang="pl-PL" altLang="pl-PL" dirty="0">
                <a:solidFill>
                  <a:schemeClr val="tx1"/>
                </a:solidFill>
                <a:latin typeface="+mj-lt"/>
              </a:rPr>
              <a:t>roku:</a:t>
            </a: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4716463" y="1773238"/>
            <a:ext cx="4246562" cy="352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algn="ctr" eaLnBrk="1" hangingPunct="1">
              <a:buFontTx/>
              <a:buNone/>
              <a:defRPr/>
            </a:pPr>
            <a:r>
              <a:rPr lang="pl-PL" altLang="pl-PL" sz="1800" kern="0" dirty="0" smtClean="0">
                <a:solidFill>
                  <a:srgbClr val="0000CC"/>
                </a:solidFill>
              </a:rPr>
              <a:t>Marża</a:t>
            </a:r>
            <a:endParaRPr lang="pl-PL" altLang="pl-PL" sz="2000" kern="0" dirty="0" smtClean="0">
              <a:solidFill>
                <a:srgbClr val="0000CC"/>
              </a:solidFill>
            </a:endParaRP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ROYALCANIN/ROYALCAN2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HUSQVARNA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EXPRAN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SPLAST/SPLAST2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RCKIK SZCZ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TECH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PHARMACOSM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ARCELOR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WAY2WEB</a:t>
            </a:r>
          </a:p>
          <a:p>
            <a:pPr marL="457200" indent="-457200" eaLnBrk="1" hangingPunct="1">
              <a:buFontTx/>
              <a:buAutoNum type="arabicPeriod"/>
              <a:defRPr/>
            </a:pPr>
            <a:r>
              <a:rPr lang="pl-PL" altLang="pl-PL" sz="1600" kern="0" dirty="0" smtClean="0"/>
              <a:t>U JĘDRUSI2</a:t>
            </a:r>
          </a:p>
          <a:p>
            <a:pPr eaLnBrk="1" hangingPunct="1">
              <a:buFontTx/>
              <a:buNone/>
              <a:defRPr/>
            </a:pPr>
            <a:endParaRPr lang="pl-PL" altLang="pl-PL" sz="2400" kern="0" dirty="0" smtClean="0">
              <a:solidFill>
                <a:srgbClr val="0066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D4BBB7-CACC-4F01-8768-D5CFCC790863}" type="slidenum">
              <a:rPr lang="pl-PL" altLang="pl-PL"/>
              <a:pPr>
                <a:defRPr/>
              </a:pPr>
              <a:t>11</a:t>
            </a:fld>
            <a:endParaRPr lang="pl-PL" altLang="pl-PL"/>
          </a:p>
        </p:txBody>
      </p:sp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pl-PL" altLang="pl-PL" sz="2000" smtClean="0">
                <a:solidFill>
                  <a:schemeClr val="hlink"/>
                </a:solidFill>
              </a:rPr>
              <a:t>Sprzedaż drukarek na przestrzeni ostatnich lat</a:t>
            </a:r>
          </a:p>
        </p:txBody>
      </p:sp>
      <p:graphicFrame>
        <p:nvGraphicFramePr>
          <p:cNvPr id="304228" name="Group 100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052955887"/>
              </p:ext>
            </p:extLst>
          </p:nvPr>
        </p:nvGraphicFramePr>
        <p:xfrm>
          <a:off x="539552" y="5373216"/>
          <a:ext cx="7200902" cy="792162"/>
        </p:xfrm>
        <a:graphic>
          <a:graphicData uri="http://schemas.openxmlformats.org/drawingml/2006/table">
            <a:tbl>
              <a:tblPr/>
              <a:tblGrid>
                <a:gridCol w="1203753"/>
                <a:gridCol w="696912"/>
                <a:gridCol w="696912"/>
                <a:gridCol w="696912"/>
                <a:gridCol w="696912"/>
                <a:gridCol w="696912"/>
                <a:gridCol w="740081"/>
                <a:gridCol w="720065"/>
                <a:gridCol w="1052443"/>
              </a:tblGrid>
              <a:tr h="42386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rok</a:t>
                      </a:r>
                      <a:endParaRPr kumimoji="0" lang="pl-PL" altLang="pl-P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9985" marR="89985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2011</a:t>
                      </a:r>
                      <a:endParaRPr kumimoji="0" lang="pl-PL" altLang="pl-P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2012</a:t>
                      </a:r>
                      <a:endParaRPr kumimoji="0" lang="pl-PL" altLang="pl-P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2013</a:t>
                      </a:r>
                      <a:endParaRPr kumimoji="0" lang="pl-PL" altLang="pl-P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2014</a:t>
                      </a: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2015</a:t>
                      </a:r>
                      <a:endParaRPr lang="pl-PL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2016</a:t>
                      </a:r>
                      <a:endParaRPr lang="pl-PL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pl-PL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06600"/>
                          </a:solidFill>
                        </a:rPr>
                        <a:t>2018</a:t>
                      </a:r>
                      <a:endParaRPr lang="pl-PL" sz="1600" b="1" dirty="0">
                        <a:solidFill>
                          <a:srgbClr val="006600"/>
                        </a:solidFill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30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ilość (szt.)</a:t>
                      </a:r>
                      <a:endParaRPr kumimoji="0" lang="pl-PL" altLang="pl-P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9985" marR="89985" marT="46800" marB="46800" anchor="ctr" horzOverflow="overflow">
                    <a:lnL cap="flat"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135</a:t>
                      </a:r>
                      <a:endParaRPr kumimoji="0" lang="pl-PL" altLang="pl-PL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100</a:t>
                      </a:r>
                      <a:endParaRPr kumimoji="0" lang="pl-PL" altLang="pl-P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137</a:t>
                      </a:r>
                      <a:endParaRPr kumimoji="0" lang="pl-PL" altLang="pl-PL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200</a:t>
                      </a: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198</a:t>
                      </a:r>
                      <a:endParaRPr lang="pl-PL" sz="1600" b="1" dirty="0">
                        <a:solidFill>
                          <a:schemeClr val="tx1"/>
                        </a:solidFill>
                      </a:endParaRP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149</a:t>
                      </a: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chemeClr val="tx1"/>
                          </a:solidFill>
                        </a:rPr>
                        <a:t>154</a:t>
                      </a: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1" dirty="0" smtClean="0">
                          <a:solidFill>
                            <a:srgbClr val="006600"/>
                          </a:solidFill>
                        </a:rPr>
                        <a:t>162</a:t>
                      </a:r>
                    </a:p>
                  </a:txBody>
                  <a:tcPr marL="89985" marR="89985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" name="pole tekstowe 1"/>
          <p:cNvSpPr txBox="1"/>
          <p:nvPr/>
        </p:nvSpPr>
        <p:spPr>
          <a:xfrm>
            <a:off x="395288" y="1335088"/>
            <a:ext cx="8280400" cy="369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pl-PL" dirty="0">
                <a:solidFill>
                  <a:srgbClr val="006600"/>
                </a:solidFill>
                <a:latin typeface="+mn-lt"/>
              </a:rPr>
              <a:t>W roku </a:t>
            </a:r>
            <a:r>
              <a:rPr lang="pl-PL" dirty="0" smtClean="0">
                <a:solidFill>
                  <a:srgbClr val="006600"/>
                </a:solidFill>
                <a:latin typeface="+mn-lt"/>
              </a:rPr>
              <a:t>2018  </a:t>
            </a:r>
            <a:r>
              <a:rPr lang="pl-PL" dirty="0">
                <a:solidFill>
                  <a:srgbClr val="006600"/>
                </a:solidFill>
                <a:latin typeface="+mn-lt"/>
              </a:rPr>
              <a:t>sprzedaliśmy </a:t>
            </a:r>
            <a:r>
              <a:rPr lang="pl-PL" dirty="0" smtClean="0">
                <a:solidFill>
                  <a:srgbClr val="006600"/>
                </a:solidFill>
                <a:latin typeface="+mn-lt"/>
              </a:rPr>
              <a:t>162 </a:t>
            </a:r>
            <a:r>
              <a:rPr lang="pl-PL" dirty="0">
                <a:solidFill>
                  <a:srgbClr val="006600"/>
                </a:solidFill>
                <a:latin typeface="+mn-lt"/>
              </a:rPr>
              <a:t>szt. drukarek</a:t>
            </a:r>
          </a:p>
        </p:txBody>
      </p:sp>
      <p:graphicFrame>
        <p:nvGraphicFramePr>
          <p:cNvPr id="6" name="Obiek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6695802"/>
              </p:ext>
            </p:extLst>
          </p:nvPr>
        </p:nvGraphicFramePr>
        <p:xfrm>
          <a:off x="251520" y="1704975"/>
          <a:ext cx="11546544" cy="4392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83" name="Wykres" r:id="rId3" imgW="14002016" imgH="5607748" progId="MSGraph.Chart.8">
                  <p:embed followColorScheme="full"/>
                </p:oleObj>
              </mc:Choice>
              <mc:Fallback>
                <p:oleObj name="Wykres" r:id="rId3" imgW="14002016" imgH="5607748" progId="MSGraph.Chart.8">
                  <p:embed followColorScheme="full"/>
                  <p:pic>
                    <p:nvPicPr>
                      <p:cNvPr id="0" name="Object 9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520" y="1704975"/>
                        <a:ext cx="11546544" cy="439206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0986E5-7592-4759-A6A6-DC4B71C5DF1B}" type="slidenum">
              <a:rPr lang="pl-PL" altLang="pl-PL"/>
              <a:pPr>
                <a:defRPr/>
              </a:pPr>
              <a:t>12</a:t>
            </a:fld>
            <a:endParaRPr lang="pl-PL" altLang="pl-PL"/>
          </a:p>
        </p:txBody>
      </p:sp>
      <p:graphicFrame>
        <p:nvGraphicFramePr>
          <p:cNvPr id="301913" name="Group 857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786411665"/>
              </p:ext>
            </p:extLst>
          </p:nvPr>
        </p:nvGraphicFramePr>
        <p:xfrm>
          <a:off x="539750" y="981075"/>
          <a:ext cx="8229600" cy="4419602"/>
        </p:xfrm>
        <a:graphic>
          <a:graphicData uri="http://schemas.openxmlformats.org/drawingml/2006/table">
            <a:tbl>
              <a:tblPr/>
              <a:tblGrid>
                <a:gridCol w="379412"/>
                <a:gridCol w="1431925"/>
                <a:gridCol w="1874838"/>
                <a:gridCol w="4543425"/>
              </a:tblGrid>
              <a:tr h="652463">
                <a:tc gridSpan="4"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hlink"/>
                          </a:solidFill>
                          <a:effectLst/>
                          <a:latin typeface="Arial" charset="0"/>
                          <a:cs typeface="Arial" charset="0"/>
                        </a:rPr>
                        <a:t>Cele strategiczne na 2019 rok</a:t>
                      </a:r>
                      <a:endParaRPr kumimoji="0" lang="pl-PL" altLang="pl-PL" sz="2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hlink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62706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Lp.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Rodzaj celu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Odpowiedzialny za realizację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Opis celu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819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1.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sprzedażowy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Dział Handlowy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Wzrost kwoty obrotu o </a:t>
                      </a: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w stosunku do kwoty obrotu osiągniętej w roku 2018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19150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2.</a:t>
                      </a:r>
                      <a:endParaRPr kumimoji="0" lang="pl-PL" altLang="pl-PL" sz="16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sprzedażowy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Dział Handlowy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Wzrost kwoty marży o </a:t>
                      </a: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w stosunku do kwoty marży osiągniętej w roku 2018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3.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jakościowy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BOK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Min. </a:t>
                      </a: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99%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zamówień od Klientów zrealizowanych w zadeklarowanym terminie</a:t>
                      </a:r>
                      <a:endParaRPr kumimoji="0" lang="pl-PL" altLang="pl-PL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5088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4. 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jakościowy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Właściciel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alt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100%</a:t>
                      </a:r>
                      <a:r>
                        <a:rPr kumimoji="0" lang="pl-PL" altLang="pl-PL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zadowolonych Klientów z jakości współpracy</a:t>
                      </a:r>
                    </a:p>
                  </a:txBody>
                  <a:tcPr marL="90000" marR="90000" marT="46800" marB="4680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6F83C11-1D3E-44F2-AFBF-1BFD29AFD752}" type="slidenum">
              <a:rPr lang="pl-PL" altLang="pl-PL"/>
              <a:pPr>
                <a:defRPr/>
              </a:pPr>
              <a:t>13</a:t>
            </a:fld>
            <a:endParaRPr lang="pl-PL" altLang="pl-PL"/>
          </a:p>
        </p:txBody>
      </p:sp>
      <p:sp>
        <p:nvSpPr>
          <p:cNvPr id="14339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404813"/>
            <a:ext cx="8229600" cy="360362"/>
          </a:xfrm>
        </p:spPr>
        <p:txBody>
          <a:bodyPr/>
          <a:lstStyle/>
          <a:p>
            <a:pPr eaLnBrk="1" hangingPunct="1"/>
            <a:r>
              <a:rPr lang="pl-PL" altLang="pl-PL" sz="2400" dirty="0" smtClean="0">
                <a:solidFill>
                  <a:schemeClr val="hlink"/>
                </a:solidFill>
              </a:rPr>
              <a:t>Plan działań na 2019 rok</a:t>
            </a:r>
          </a:p>
        </p:txBody>
      </p:sp>
      <p:sp>
        <p:nvSpPr>
          <p:cNvPr id="1434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9750" y="1052513"/>
            <a:ext cx="8435975" cy="5472112"/>
          </a:xfrm>
        </p:spPr>
        <p:txBody>
          <a:bodyPr/>
          <a:lstStyle/>
          <a:p>
            <a:pPr marL="266700" indent="-266700" eaLnBrk="1" hangingPunct="1">
              <a:lnSpc>
                <a:spcPct val="80000"/>
              </a:lnSpc>
              <a:buFontTx/>
              <a:buNone/>
            </a:pPr>
            <a:r>
              <a:rPr lang="pl-PL" altLang="pl-PL" sz="1800" b="1" dirty="0" smtClean="0">
                <a:solidFill>
                  <a:srgbClr val="006600"/>
                </a:solidFill>
              </a:rPr>
              <a:t>Działania związane z realizacją celów sprzedażowych:</a:t>
            </a:r>
            <a:endParaRPr lang="pl-PL" altLang="pl-PL" sz="1800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Budowanie relacji z Klientami (z potencjałem A, B),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Rozwój kluczowych Klientów Firmy (z potencjałem A)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Pozyskanie nowych Klientów z potencjałem A, B,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wdrożeń.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endParaRPr lang="pl-PL" altLang="pl-PL" sz="1800" b="1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r>
              <a:rPr lang="pl-PL" altLang="pl-PL" sz="1800" b="1" dirty="0" smtClean="0">
                <a:solidFill>
                  <a:srgbClr val="006600"/>
                </a:solidFill>
              </a:rPr>
              <a:t>Działania związane z realizacją celów jakościowych:</a:t>
            </a:r>
            <a:endParaRPr lang="pl-PL" altLang="pl-PL" sz="1800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terminowości realizacji zamówień,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i analiza reklamacji i zwrotów towarów, 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Monitorowanie zadowolenia klientów.</a:t>
            </a: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endParaRPr lang="pl-PL" altLang="pl-PL" sz="1800" b="1" dirty="0" smtClean="0">
              <a:solidFill>
                <a:srgbClr val="006600"/>
              </a:solidFill>
            </a:endParaRPr>
          </a:p>
          <a:p>
            <a:pPr marL="266700" indent="-266700" eaLnBrk="1" hangingPunct="1">
              <a:lnSpc>
                <a:spcPct val="80000"/>
              </a:lnSpc>
              <a:buFontTx/>
              <a:buNone/>
            </a:pPr>
            <a:r>
              <a:rPr lang="pl-PL" altLang="pl-PL" sz="1800" b="1" dirty="0" smtClean="0">
                <a:solidFill>
                  <a:srgbClr val="006600"/>
                </a:solidFill>
              </a:rPr>
              <a:t>Pozostałe działania i inwestycje.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Podnoszenie kwalifikacji pracowników poprzez szkolenia i warsztaty,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Doskonalenie i dostosowanie funkcjonujących programów do potrzeb Firmy oraz modernizacja sprzętu komputerowego,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Utrzymanie pakietów medycznych dla pracowników,</a:t>
            </a:r>
          </a:p>
          <a:p>
            <a:pPr marL="266700" indent="-266700" eaLnBrk="1" hangingPunct="1">
              <a:lnSpc>
                <a:spcPct val="80000"/>
              </a:lnSpc>
            </a:pPr>
            <a:r>
              <a:rPr lang="pl-PL" altLang="pl-PL" sz="1800" dirty="0" smtClean="0"/>
              <a:t>Doskonalenie obowiązujących procedur i systemów,</a:t>
            </a:r>
          </a:p>
          <a:p>
            <a:pPr marL="266700" indent="-266700" eaLnBrk="1" hangingPunct="1">
              <a:lnSpc>
                <a:spcPct val="80000"/>
              </a:lnSpc>
              <a:spcBef>
                <a:spcPct val="0"/>
              </a:spcBef>
              <a:buFontTx/>
              <a:buNone/>
            </a:pPr>
            <a:endParaRPr lang="pl-PL" altLang="pl-PL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jekt domyślny">
  <a:themeElements>
    <a:clrScheme name="Projekt domyślny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9CCFF"/>
      </a:accent1>
      <a:accent2>
        <a:srgbClr val="CCCCFF"/>
      </a:accent2>
      <a:accent3>
        <a:srgbClr val="FFFFFF"/>
      </a:accent3>
      <a:accent4>
        <a:srgbClr val="000000"/>
      </a:accent4>
      <a:accent5>
        <a:srgbClr val="CAE2FF"/>
      </a:accent5>
      <a:accent6>
        <a:srgbClr val="B9B9E7"/>
      </a:accent6>
      <a:hlink>
        <a:srgbClr val="3333CC"/>
      </a:hlink>
      <a:folHlink>
        <a:srgbClr val="AF67FF"/>
      </a:folHlink>
    </a:clrScheme>
    <a:fontScheme name="Projekt domyśln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800" b="0" i="0" u="none" strike="noStrike" cap="none" normalizeH="0" baseline="0" smtClean="0">
            <a:ln>
              <a:noFill/>
            </a:ln>
            <a:solidFill>
              <a:srgbClr val="7CB6CA"/>
            </a:solidFill>
            <a:effectLst/>
            <a:latin typeface="Impact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pl-PL" altLang="pl-PL" sz="1800" b="0" i="0" u="none" strike="noStrike" cap="none" normalizeH="0" baseline="0" smtClean="0">
            <a:ln>
              <a:noFill/>
            </a:ln>
            <a:solidFill>
              <a:srgbClr val="7CB6CA"/>
            </a:solidFill>
            <a:effectLst/>
            <a:latin typeface="Impact" pitchFamily="34" charset="0"/>
          </a:defRPr>
        </a:defPPr>
      </a:lstStyle>
    </a:lnDef>
  </a:objectDefaults>
  <a:extraClrSchemeLst>
    <a:extraClrScheme>
      <a:clrScheme name="Projekt domyślny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jekt domyślny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jekt domyślny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11477</TotalTime>
  <Words>1579</Words>
  <Application>Microsoft Office PowerPoint</Application>
  <PresentationFormat>Pokaz na ekranie (4:3)</PresentationFormat>
  <Paragraphs>299</Paragraphs>
  <Slides>13</Slides>
  <Notes>0</Notes>
  <HiddenSlides>0</HiddenSlides>
  <MMClips>0</MMClips>
  <ScaleCrop>false</ScaleCrop>
  <HeadingPairs>
    <vt:vector size="6" baseType="variant">
      <vt:variant>
        <vt:lpstr>Motyw</vt:lpstr>
      </vt:variant>
      <vt:variant>
        <vt:i4>1</vt:i4>
      </vt:variant>
      <vt:variant>
        <vt:lpstr>Osadzone serwery OLE</vt:lpstr>
      </vt:variant>
      <vt:variant>
        <vt:i4>1</vt:i4>
      </vt:variant>
      <vt:variant>
        <vt:lpstr>Tytuły slajdów</vt:lpstr>
      </vt:variant>
      <vt:variant>
        <vt:i4>13</vt:i4>
      </vt:variant>
    </vt:vector>
  </HeadingPairs>
  <TitlesOfParts>
    <vt:vector size="15" baseType="lpstr">
      <vt:lpstr>Projekt domyślny</vt:lpstr>
      <vt:lpstr>Wykres</vt:lpstr>
      <vt:lpstr> PODSUMOWANIE  roku 2018 CELE STRATEGICZNE na rok 2019  </vt:lpstr>
      <vt:lpstr>Realizacja celów strategicznych - 2018 rok</vt:lpstr>
      <vt:lpstr>Wzrost obrotów i marży na przestrzeni ostatnich lat</vt:lpstr>
      <vt:lpstr> Podsumowanie realizacji działań w 2018 związanych z realizacją  celów sprzedażowych</vt:lpstr>
      <vt:lpstr> Podsumowanie realizacji działań w 2018 związanych z realizacją  celów jakościowych</vt:lpstr>
      <vt:lpstr> Podsumowanie realizacji pozostałych działań i inwestycji w 2018 </vt:lpstr>
      <vt:lpstr> Podsumowanie realizacji pozostałych działań i inwestycji w 2018 cd </vt:lpstr>
      <vt:lpstr>Kategoryzacja Klientów – porównanie wyników 2017 do 2018</vt:lpstr>
      <vt:lpstr>W 2018 roku:</vt:lpstr>
      <vt:lpstr>10 Top Klientów 2018 roku</vt:lpstr>
      <vt:lpstr>Sprzedaż drukarek na przestrzeni ostatnich lat</vt:lpstr>
      <vt:lpstr>Prezentacja programu PowerPoint</vt:lpstr>
      <vt:lpstr>Plan działań na 2019 rok</vt:lpstr>
    </vt:vector>
  </TitlesOfParts>
  <Company>ETISOFT Sp. z o.o.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Michał Adamczyk</dc:creator>
  <cp:lastModifiedBy>Katarzyna O.</cp:lastModifiedBy>
  <cp:revision>799</cp:revision>
  <dcterms:created xsi:type="dcterms:W3CDTF">2004-07-01T09:02:29Z</dcterms:created>
  <dcterms:modified xsi:type="dcterms:W3CDTF">2019-01-11T09:41:36Z</dcterms:modified>
</cp:coreProperties>
</file>