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35" r:id="rId2"/>
    <p:sldId id="336" r:id="rId3"/>
    <p:sldId id="337" r:id="rId4"/>
    <p:sldId id="351" r:id="rId5"/>
    <p:sldId id="357" r:id="rId6"/>
    <p:sldId id="356" r:id="rId7"/>
    <p:sldId id="354" r:id="rId8"/>
    <p:sldId id="344" r:id="rId9"/>
    <p:sldId id="350" r:id="rId10"/>
    <p:sldId id="338" r:id="rId11"/>
    <p:sldId id="347" r:id="rId12"/>
  </p:sldIdLst>
  <p:sldSz cx="9144000" cy="6858000" type="screen4x3"/>
  <p:notesSz cx="6864350" cy="999648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0000CC"/>
    <a:srgbClr val="000099"/>
    <a:srgbClr val="C0C0C0"/>
    <a:srgbClr val="000066"/>
    <a:srgbClr val="99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8" autoAdjust="0"/>
    <p:restoredTop sz="94646" autoAdjust="0"/>
  </p:normalViewPr>
  <p:slideViewPr>
    <p:cSldViewPr>
      <p:cViewPr>
        <p:scale>
          <a:sx n="100" d="100"/>
          <a:sy n="100" d="100"/>
        </p:scale>
        <p:origin x="-1282" y="12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Wykres%20w%20programie%20Microsoft%20PowerPoint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(Podsumowanie!$E$3;Podsumowanie!$H$3;Podsumowanie!$K$3;Podsumowanie!$N$3;Podsumowanie!$Q$3;Podsumowanie!$T$3;Podsumowanie!$W$3;Podsumowanie!$Z$3;Podsumowanie!$AC$3)</c:f>
              <c:numCache>
                <c:formatCode>#,##0.00</c:formatCode>
                <c:ptCount val="9"/>
                <c:pt idx="0">
                  <c:v>3844310.32</c:v>
                </c:pt>
                <c:pt idx="1">
                  <c:v>4518075.92</c:v>
                </c:pt>
                <c:pt idx="2">
                  <c:v>4607289.78</c:v>
                </c:pt>
                <c:pt idx="3">
                  <c:v>5825903</c:v>
                </c:pt>
                <c:pt idx="4">
                  <c:v>5813134.0499999998</c:v>
                </c:pt>
                <c:pt idx="5">
                  <c:v>6715897.21</c:v>
                </c:pt>
                <c:pt idx="6">
                  <c:v>7765732.4299999997</c:v>
                </c:pt>
                <c:pt idx="7">
                  <c:v>8880482.1199999992</c:v>
                </c:pt>
                <c:pt idx="8">
                  <c:v>9570817.1099999994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(Podsumowanie!$F$3;Podsumowanie!$I$3;Podsumowanie!$L$3;Podsumowanie!$O$3;Podsumowanie!$R$3;Podsumowanie!$U$3;Podsumowanie!$X$3;Podsumowanie!$AA$3;Podsumowanie!$AD$3)</c:f>
              <c:numCache>
                <c:formatCode>#,##0.00</c:formatCode>
                <c:ptCount val="9"/>
                <c:pt idx="0">
                  <c:v>1438773.74</c:v>
                </c:pt>
                <c:pt idx="1">
                  <c:v>1678191.87</c:v>
                </c:pt>
                <c:pt idx="2">
                  <c:v>1756827.18</c:v>
                </c:pt>
                <c:pt idx="3">
                  <c:v>2100685</c:v>
                </c:pt>
                <c:pt idx="4">
                  <c:v>2185609.67</c:v>
                </c:pt>
                <c:pt idx="5">
                  <c:v>2403015.2999999998</c:v>
                </c:pt>
                <c:pt idx="6">
                  <c:v>2668073.34</c:v>
                </c:pt>
                <c:pt idx="7">
                  <c:v>3003926.36</c:v>
                </c:pt>
                <c:pt idx="8">
                  <c:v>3139857.22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114900214980119E-2"/>
                  <c:y val="-0.251727608578168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354526948614045E-2"/>
                  <c:y val="-0.281393781678766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699013564674771E-2"/>
                  <c:y val="-0.282502649925150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948595019310162E-2"/>
                  <c:y val="-0.354343763418349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18501571923215951"/>
                  <c:y val="-0.361958127871813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8550739113064324"/>
                  <c:y val="-0.40371132140726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8272121073759098"/>
                  <c:y val="-0.478692869982269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8423130338831498"/>
                  <c:y val="-0.51103698281890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8423130338831487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(Podsumowanie!$E$5;Podsumowanie!$H$5;Podsumowanie!$K$5;Podsumowanie!$N$5;Podsumowanie!$N$5;Podsumowanie!$N$5;Podsumowanie!$Q$5;Podsumowanie!$T$5;Podsumowanie!$W$5;Podsumowanie!$Z$5;Podsumowanie!$AC$5)</c:f>
              <c:numCache>
                <c:formatCode>0%</c:formatCode>
                <c:ptCount val="11"/>
                <c:pt idx="0">
                  <c:v>0.19344509298996293</c:v>
                </c:pt>
                <c:pt idx="1">
                  <c:v>0.17526306253029023</c:v>
                </c:pt>
                <c:pt idx="2">
                  <c:v>1.9745985144932865E-2</c:v>
                </c:pt>
                <c:pt idx="3">
                  <c:v>0.26449676017556722</c:v>
                </c:pt>
                <c:pt idx="4">
                  <c:v>0.26449676017556722</c:v>
                </c:pt>
                <c:pt idx="5">
                  <c:v>0.26449676017556722</c:v>
                </c:pt>
                <c:pt idx="6">
                  <c:v>-2.1917546515966002E-3</c:v>
                </c:pt>
                <c:pt idx="7">
                  <c:v>0.13</c:v>
                </c:pt>
                <c:pt idx="8">
                  <c:v>0.156</c:v>
                </c:pt>
                <c:pt idx="9">
                  <c:v>0.14349999999999999</c:v>
                </c:pt>
                <c:pt idx="10">
                  <c:v>7.7700000000000005E-2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7016484979928848E-2"/>
                  <c:y val="-0.11272840164562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690666438369197E-2"/>
                  <c:y val="-0.12538844770160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3063752068946E-2"/>
                  <c:y val="-0.129286804671610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22601449688944E-2"/>
                  <c:y val="-0.150408783744205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724792154176894E-2"/>
                  <c:y val="-0.150753108472986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429808039875E-2"/>
                  <c:y val="-0.164669481368517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36574681810399E-2"/>
                  <c:y val="-0.16660885474844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66212925441851E-2"/>
                  <c:y val="-0.22640802582231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(Podsumowanie!$F$5;Podsumowanie!$I$5;Podsumowanie!$L$5;Podsumowanie!$O$5;Podsumowanie!$R$5;Podsumowanie!$U$5;Podsumowanie!$X$5;Podsumowanie!$AA$5;Podsumowanie!$AD$5)</c:f>
              <c:numCache>
                <c:formatCode>0%</c:formatCode>
                <c:ptCount val="9"/>
                <c:pt idx="0">
                  <c:v>0.15515326706035704</c:v>
                </c:pt>
                <c:pt idx="1">
                  <c:v>0.16640429509090127</c:v>
                </c:pt>
                <c:pt idx="2">
                  <c:v>4.6857163001272406E-2</c:v>
                </c:pt>
                <c:pt idx="3">
                  <c:v>0.19572660527713359</c:v>
                </c:pt>
                <c:pt idx="4">
                  <c:v>4.0427132102147434E-2</c:v>
                </c:pt>
                <c:pt idx="5">
                  <c:v>0.08</c:v>
                </c:pt>
                <c:pt idx="6">
                  <c:v>0.11</c:v>
                </c:pt>
                <c:pt idx="7">
                  <c:v>0.12590000000000001</c:v>
                </c:pt>
                <c:pt idx="8">
                  <c:v>4.53E-2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790784"/>
        <c:axId val="202792320"/>
      </c:barChart>
      <c:catAx>
        <c:axId val="202790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20279232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2792320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202790784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'[Wykres w programie Microsoft PowerPoint]Podsumowanie'!$E$1;'[Wykres w programie Microsoft PowerPoint]Podsumowanie'!$H$1;'[Wykres w programie Microsoft PowerPoint]Podsumowanie'!$K$1;'[Wykres w programie Microsoft PowerPoint]Podsumowanie'!$N$1;'[Wykres w programie Microsoft PowerPoint]Podsumowanie'!$Q$1;'[Wykres w programie Microsoft PowerPoint]Podsumowanie'!$T$1;'[Wykres w programie Microsoft PowerPoint]Podsumowanie'!$W$1;'[Wykres w programie Microsoft PowerPoint]Podsumowanie'!$Z$1;'[Wykres w programie Microsoft PowerPoint]Podsumowanie'!$AC$1;'[Wykres w programie Microsoft PowerPoint]Podsumowanie'!$AF$1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'[Wykres w programie Microsoft PowerPoint]Podsumowanie'!$E$3;'[Wykres w programie Microsoft PowerPoint]Podsumowanie'!$H$3;'[Wykres w programie Microsoft PowerPoint]Podsumowanie'!$K$3;'[Wykres w programie Microsoft PowerPoint]Podsumowanie'!$N$3;'[Wykres w programie Microsoft PowerPoint]Podsumowanie'!$Q$3;'[Wykres w programie Microsoft PowerPoint]Podsumowanie'!$T$3;'[Wykres w programie Microsoft PowerPoint]Podsumowanie'!$W$3;'[Wykres w programie Microsoft PowerPoint]Podsumowanie'!$Z$3;'[Wykres w programie Microsoft PowerPoint]Podsumowanie'!$AC$3;'[Wykres w programie Microsoft PowerPoint]Podsumowanie'!$AF$3</c:f>
              <c:numCache>
                <c:formatCode>#,##0.00</c:formatCode>
                <c:ptCount val="10"/>
                <c:pt idx="0">
                  <c:v>3844310.32</c:v>
                </c:pt>
                <c:pt idx="1">
                  <c:v>4518075.92</c:v>
                </c:pt>
                <c:pt idx="2">
                  <c:v>4607289.78</c:v>
                </c:pt>
                <c:pt idx="3">
                  <c:v>5825903</c:v>
                </c:pt>
                <c:pt idx="4">
                  <c:v>5813134.0499999998</c:v>
                </c:pt>
                <c:pt idx="5">
                  <c:v>6715897.21</c:v>
                </c:pt>
                <c:pt idx="6">
                  <c:v>7765732.4299999997</c:v>
                </c:pt>
                <c:pt idx="7">
                  <c:v>8880482.1199999992</c:v>
                </c:pt>
                <c:pt idx="8">
                  <c:v>9570817.1099999994</c:v>
                </c:pt>
                <c:pt idx="9">
                  <c:v>9594598.8499999996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'[Wykres w programie Microsoft PowerPoint]Podsumowanie'!$E$1;'[Wykres w programie Microsoft PowerPoint]Podsumowanie'!$H$1;'[Wykres w programie Microsoft PowerPoint]Podsumowanie'!$K$1;'[Wykres w programie Microsoft PowerPoint]Podsumowanie'!$N$1;'[Wykres w programie Microsoft PowerPoint]Podsumowanie'!$Q$1;'[Wykres w programie Microsoft PowerPoint]Podsumowanie'!$T$1;'[Wykres w programie Microsoft PowerPoint]Podsumowanie'!$W$1;'[Wykres w programie Microsoft PowerPoint]Podsumowanie'!$Z$1;'[Wykres w programie Microsoft PowerPoint]Podsumowanie'!$AC$1;'[Wykres w programie Microsoft PowerPoint]Podsumowanie'!$AF$1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'[Wykres w programie Microsoft PowerPoint]Podsumowanie'!$F$3;'[Wykres w programie Microsoft PowerPoint]Podsumowanie'!$I$3;'[Wykres w programie Microsoft PowerPoint]Podsumowanie'!$L$3;'[Wykres w programie Microsoft PowerPoint]Podsumowanie'!$O$3;'[Wykres w programie Microsoft PowerPoint]Podsumowanie'!$R$3;'[Wykres w programie Microsoft PowerPoint]Podsumowanie'!$U$3;'[Wykres w programie Microsoft PowerPoint]Podsumowanie'!$X$3;'[Wykres w programie Microsoft PowerPoint]Podsumowanie'!$AA$3;'[Wykres w programie Microsoft PowerPoint]Podsumowanie'!$AD$3;'[Wykres w programie Microsoft PowerPoint]Podsumowanie'!$AG$3</c:f>
              <c:numCache>
                <c:formatCode>#,##0.00</c:formatCode>
                <c:ptCount val="10"/>
                <c:pt idx="0">
                  <c:v>1438773.74</c:v>
                </c:pt>
                <c:pt idx="1">
                  <c:v>1678191.87</c:v>
                </c:pt>
                <c:pt idx="2">
                  <c:v>1756827.18</c:v>
                </c:pt>
                <c:pt idx="3">
                  <c:v>2100685</c:v>
                </c:pt>
                <c:pt idx="4">
                  <c:v>2185609.67</c:v>
                </c:pt>
                <c:pt idx="5">
                  <c:v>2403015.2999999998</c:v>
                </c:pt>
                <c:pt idx="6">
                  <c:v>2668073.34</c:v>
                </c:pt>
                <c:pt idx="7">
                  <c:v>3003926.36</c:v>
                </c:pt>
                <c:pt idx="8">
                  <c:v>3139857.22</c:v>
                </c:pt>
                <c:pt idx="9">
                  <c:v>3099102.98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114900214980119E-2"/>
                  <c:y val="-0.251727608578168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14156345718471E-2"/>
                  <c:y val="-0.2716905478277744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5678828263226986E-2"/>
                  <c:y val="-0.282502649925150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1398131765690696E-2"/>
                  <c:y val="-0.354343763418349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16991479272492058"/>
                  <c:y val="-0.358723716588149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6436609402050872"/>
                  <c:y val="-0.40371132140726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7064046953179993"/>
                  <c:y val="-0.4786928699822692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6460009892890437"/>
                  <c:y val="-0.514271394102573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7215056218252384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0.16762028423035216"/>
                  <c:y val="-0.582194031059516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'[Wykres w programie Microsoft PowerPoint]Podsumowanie'!$E$1;'[Wykres w programie Microsoft PowerPoint]Podsumowanie'!$H$1;'[Wykres w programie Microsoft PowerPoint]Podsumowanie'!$K$1;'[Wykres w programie Microsoft PowerPoint]Podsumowanie'!$N$1;'[Wykres w programie Microsoft PowerPoint]Podsumowanie'!$Q$1;'[Wykres w programie Microsoft PowerPoint]Podsumowanie'!$T$1;'[Wykres w programie Microsoft PowerPoint]Podsumowanie'!$W$1;'[Wykres w programie Microsoft PowerPoint]Podsumowanie'!$Z$1;'[Wykres w programie Microsoft PowerPoint]Podsumowanie'!$AC$1;'[Wykres w programie Microsoft PowerPoint]Podsumowanie'!$AF$1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'[Wykres w programie Microsoft PowerPoint]Podsumowanie'!$E$5;'[Wykres w programie Microsoft PowerPoint]Podsumowanie'!$H$5;'[Wykres w programie Microsoft PowerPoint]Podsumowanie'!$K$5;'[Wykres w programie Microsoft PowerPoint]Podsumowanie'!$N$5;'[Wykres w programie Microsoft PowerPoint]Podsumowanie'!$N$5;'[Wykres w programie Microsoft PowerPoint]Podsumowanie'!$N$5;'[Wykres w programie Microsoft PowerPoint]Podsumowanie'!$Q$5;'[Wykres w programie Microsoft PowerPoint]Podsumowanie'!$T$5;'[Wykres w programie Microsoft PowerPoint]Podsumowanie'!$W$5;'[Wykres w programie Microsoft PowerPoint]Podsumowanie'!$Z$5;'[Wykres w programie Microsoft PowerPoint]Podsumowanie'!$AC$5;'[Wykres w programie Microsoft PowerPoint]Podsumowanie'!$AF$5</c:f>
              <c:numCache>
                <c:formatCode>0%</c:formatCode>
                <c:ptCount val="12"/>
                <c:pt idx="0">
                  <c:v>0.19344509298996293</c:v>
                </c:pt>
                <c:pt idx="1">
                  <c:v>0.17526306253029023</c:v>
                </c:pt>
                <c:pt idx="2">
                  <c:v>1.9745985144932865E-2</c:v>
                </c:pt>
                <c:pt idx="3">
                  <c:v>0.26449676017556722</c:v>
                </c:pt>
                <c:pt idx="4">
                  <c:v>0.26449676017556722</c:v>
                </c:pt>
                <c:pt idx="5">
                  <c:v>0.26449676017556722</c:v>
                </c:pt>
                <c:pt idx="6">
                  <c:v>-2.1917546515966002E-3</c:v>
                </c:pt>
                <c:pt idx="7">
                  <c:v>0.13</c:v>
                </c:pt>
                <c:pt idx="8">
                  <c:v>0.156</c:v>
                </c:pt>
                <c:pt idx="9">
                  <c:v>0.14349999999999999</c:v>
                </c:pt>
                <c:pt idx="10">
                  <c:v>7.7700000000000005E-2</c:v>
                </c:pt>
                <c:pt idx="11">
                  <c:v>2.5000000000000001E-3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7016484979928848E-2"/>
                  <c:y val="-0.11272840164562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690666438369197E-2"/>
                  <c:y val="-0.12538844770160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3063752068946E-2"/>
                  <c:y val="-0.129286804671610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22601449688944E-2"/>
                  <c:y val="-0.150408783744205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724792154176894E-2"/>
                  <c:y val="-0.150753108472986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429808039875E-2"/>
                  <c:y val="-0.164669481368517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36574681810399E-2"/>
                  <c:y val="-0.16660885474844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66212925441851E-2"/>
                  <c:y val="-0.22640802582231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1.6611019157962825E-2"/>
                  <c:y val="-0.184361443168846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'[Wykres w programie Microsoft PowerPoint]Podsumowanie'!$E$1;'[Wykres w programie Microsoft PowerPoint]Podsumowanie'!$H$1;'[Wykres w programie Microsoft PowerPoint]Podsumowanie'!$K$1;'[Wykres w programie Microsoft PowerPoint]Podsumowanie'!$N$1;'[Wykres w programie Microsoft PowerPoint]Podsumowanie'!$Q$1;'[Wykres w programie Microsoft PowerPoint]Podsumowanie'!$T$1;'[Wykres w programie Microsoft PowerPoint]Podsumowanie'!$W$1;'[Wykres w programie Microsoft PowerPoint]Podsumowanie'!$Z$1;'[Wykres w programie Microsoft PowerPoint]Podsumowanie'!$AC$1;'[Wykres w programie Microsoft PowerPoint]Podsumowanie'!$AF$1</c:f>
              <c:numCache>
                <c:formatCode>General</c:formatCode>
                <c:ptCount val="10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</c:numCache>
            </c:numRef>
          </c:cat>
          <c:val>
            <c:numRef>
              <c:f>'[Wykres w programie Microsoft PowerPoint]Podsumowanie'!$F$5;'[Wykres w programie Microsoft PowerPoint]Podsumowanie'!$I$5;'[Wykres w programie Microsoft PowerPoint]Podsumowanie'!$L$5;'[Wykres w programie Microsoft PowerPoint]Podsumowanie'!$O$5;'[Wykres w programie Microsoft PowerPoint]Podsumowanie'!$R$5;'[Wykres w programie Microsoft PowerPoint]Podsumowanie'!$U$5;'[Wykres w programie Microsoft PowerPoint]Podsumowanie'!$X$5;'[Wykres w programie Microsoft PowerPoint]Podsumowanie'!$AA$5;'[Wykres w programie Microsoft PowerPoint]Podsumowanie'!$AD$5;'[Wykres w programie Microsoft PowerPoint]Podsumowanie'!$AG$5</c:f>
              <c:numCache>
                <c:formatCode>0%</c:formatCode>
                <c:ptCount val="10"/>
                <c:pt idx="0">
                  <c:v>0.15515326706035704</c:v>
                </c:pt>
                <c:pt idx="1">
                  <c:v>0.16640429509090127</c:v>
                </c:pt>
                <c:pt idx="2">
                  <c:v>4.6857163001272406E-2</c:v>
                </c:pt>
                <c:pt idx="3">
                  <c:v>0.19572660527713359</c:v>
                </c:pt>
                <c:pt idx="4">
                  <c:v>4.0427132102147434E-2</c:v>
                </c:pt>
                <c:pt idx="5">
                  <c:v>0.08</c:v>
                </c:pt>
                <c:pt idx="6">
                  <c:v>0.11</c:v>
                </c:pt>
                <c:pt idx="7">
                  <c:v>0.12590000000000001</c:v>
                </c:pt>
                <c:pt idx="8">
                  <c:v>4.53E-2</c:v>
                </c:pt>
                <c:pt idx="9">
                  <c:v>-1.2999999999999999E-2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2648960"/>
        <c:axId val="202658944"/>
      </c:barChart>
      <c:catAx>
        <c:axId val="202648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2026589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2658944"/>
        <c:scaling>
          <c:orientation val="minMax"/>
        </c:scaling>
        <c:delete val="1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crossAx val="202648960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9375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9375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5A6F0691-CC8A-4E35-A177-62D9F65842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2533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48213"/>
            <a:ext cx="5492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 smtClean="0"/>
              <a:t>Kliknij, aby edytować style wzorca tekstu</a:t>
            </a:r>
          </a:p>
          <a:p>
            <a:pPr lvl="1"/>
            <a:r>
              <a:rPr lang="pl-PL" altLang="pl-PL" noProof="0" smtClean="0"/>
              <a:t>Drugi poziom</a:t>
            </a:r>
          </a:p>
          <a:p>
            <a:pPr lvl="2"/>
            <a:r>
              <a:rPr lang="pl-PL" altLang="pl-PL" noProof="0" smtClean="0"/>
              <a:t>Trzeci poziom</a:t>
            </a:r>
          </a:p>
          <a:p>
            <a:pPr lvl="3"/>
            <a:r>
              <a:rPr lang="pl-PL" altLang="pl-PL" noProof="0" smtClean="0"/>
              <a:t>Czwarty poziom</a:t>
            </a:r>
          </a:p>
          <a:p>
            <a:pPr lvl="4"/>
            <a:r>
              <a:rPr lang="pl-PL" altLang="pl-PL" noProof="0" smtClean="0"/>
              <a:t>Piąty poziom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EF1430-EAFF-4F84-8395-F9F89E8270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0915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45457-A961-4AFE-A05C-D70D325E4D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51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64E5-DACB-4901-962A-42D9B1E1D46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3925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2A2B-2602-4A74-8148-31D702A307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568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D36F-915A-43CC-A3A6-CADEEA4C0F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307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7455-16CC-4292-A60F-B5C5444DE2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010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2C934-4406-4388-A020-6DCB824EC2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1162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0CFF9-B27E-47C3-B4FD-97D6D0B02F9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343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7D5A-001E-4FF1-AF7E-4E5EF4BF3A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9070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D9D3B-8CAF-490E-93B4-79AF6DD835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760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6467-859B-4E40-85F6-F0E1B63F857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996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77683-5C5A-4161-A916-B581BCF393D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086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ytuł i zawartość nad tek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CB66D-435B-4EEE-8CA1-048CE7EE11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20949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8BC07-B750-49BA-B032-68424D5D3D7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5836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2B455-C17D-442A-9F26-F8AB006DBD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386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2D4351F-2153-4C86-9433-8AB63B1B67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F9DE0-6EC4-4812-B455-169CF397485B}" type="slidenum">
              <a:rPr lang="pl-PL" altLang="pl-PL"/>
              <a:pPr>
                <a:defRPr/>
              </a:pPr>
              <a:t>1</a:t>
            </a:fld>
            <a:endParaRPr lang="pl-PL" altLang="pl-PL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628775"/>
            <a:ext cx="8086725" cy="3095625"/>
          </a:xfrm>
        </p:spPr>
        <p:txBody>
          <a:bodyPr/>
          <a:lstStyle/>
          <a:p>
            <a:pPr eaLnBrk="1" hangingPunct="1"/>
            <a:r>
              <a:rPr lang="pl-PL" altLang="pl-PL" sz="4000" b="1" dirty="0" smtClean="0">
                <a:solidFill>
                  <a:srgbClr val="000099"/>
                </a:solidFill>
              </a:rPr>
              <a:t/>
            </a:r>
            <a:br>
              <a:rPr lang="pl-PL" altLang="pl-PL" sz="4000" b="1" dirty="0" smtClean="0">
                <a:solidFill>
                  <a:srgbClr val="000099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PODSUMOWANIE 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roku 2019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CELE STRATEGICZNE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na rok 2020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4800" b="1" i="1" dirty="0" smtClean="0">
                <a:solidFill>
                  <a:schemeClr val="hlink"/>
                </a:solidFill>
              </a:rPr>
              <a:t/>
            </a:r>
            <a:br>
              <a:rPr lang="pl-PL" altLang="pl-PL" sz="4800" b="1" i="1" dirty="0" smtClean="0">
                <a:solidFill>
                  <a:schemeClr val="hlink"/>
                </a:solidFill>
              </a:rPr>
            </a:br>
            <a:endParaRPr lang="pl-PL" altLang="pl-PL" sz="4000" b="1" i="1" dirty="0" smtClean="0">
              <a:solidFill>
                <a:srgbClr val="000099"/>
              </a:solidFill>
            </a:endParaRP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445125"/>
            <a:ext cx="8229600" cy="6810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altLang="pl-PL" sz="2000" i="1" dirty="0" smtClean="0"/>
              <a:t>- styczeń 2020 -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06462-E05B-4BBF-A39F-FB941766638B}" type="slidenum">
              <a:rPr lang="pl-PL" altLang="pl-PL"/>
              <a:pPr>
                <a:defRPr/>
              </a:pPr>
              <a:t>2</a:t>
            </a:fld>
            <a:endParaRPr lang="pl-PL" altLang="pl-PL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Realizacja celów strategicznych - 2019 rok</a:t>
            </a:r>
          </a:p>
        </p:txBody>
      </p:sp>
      <p:graphicFrame>
        <p:nvGraphicFramePr>
          <p:cNvPr id="299529" name="Group 52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675111250"/>
              </p:ext>
            </p:extLst>
          </p:nvPr>
        </p:nvGraphicFramePr>
        <p:xfrm>
          <a:off x="539750" y="1700213"/>
          <a:ext cx="8229600" cy="3241675"/>
        </p:xfrm>
        <a:graphic>
          <a:graphicData uri="http://schemas.openxmlformats.org/drawingml/2006/table">
            <a:tbl>
              <a:tblPr/>
              <a:tblGrid>
                <a:gridCol w="433388"/>
                <a:gridCol w="1222375"/>
                <a:gridCol w="1656605"/>
                <a:gridCol w="3126532"/>
                <a:gridCol w="1790700"/>
              </a:tblGrid>
              <a:tr h="5891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Lp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Rodzaj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Opis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obrotu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obrotu osiągniętego w roku 2018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90,52% (wzrost o 0,25%)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marży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marży osiągniętej w roku 2018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89,73%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(spadek o 1,30%)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0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jakościowy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HANDLOWY, BOK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100% 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pozytywnych opinii Kluczowych Klientów o jakości współpracy 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CB6CA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7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jakościowy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BOK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99% 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zamówień zrealizowanych w zadeklarowanym terminie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CB6CA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Wynik: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99,32%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D96E0-4C51-4999-AAEA-0D24C82D339B}" type="slidenum">
              <a:rPr lang="pl-PL" altLang="pl-PL"/>
              <a:pPr>
                <a:defRPr/>
              </a:pPr>
              <a:t>3</a:t>
            </a:fld>
            <a:endParaRPr lang="pl-PL" altLang="pl-PL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rgbClr val="0000CC"/>
                </a:solidFill>
              </a:rPr>
              <a:t>Wzrost kwoty obrotów i marży na przestrzeni ostatnich lat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611188" y="5229225"/>
            <a:ext cx="7921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 dirty="0" smtClean="0">
                <a:solidFill>
                  <a:srgbClr val="0000CC"/>
                </a:solidFill>
              </a:rPr>
              <a:t>Marża procentowa spadła o 0,50% w stosunku do marży procentowej w 2018 roku (założyliśmy spadek o 0,30%)</a:t>
            </a:r>
            <a:endParaRPr lang="pl-PL" altLang="pl-PL" sz="1600" dirty="0">
              <a:solidFill>
                <a:srgbClr val="0000CC"/>
              </a:solidFill>
            </a:endParaRP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3182948"/>
              </p:ext>
            </p:extLst>
          </p:nvPr>
        </p:nvGraphicFramePr>
        <p:xfrm>
          <a:off x="366960" y="1124744"/>
          <a:ext cx="8410080" cy="3926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Wykres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6057298"/>
              </p:ext>
            </p:extLst>
          </p:nvPr>
        </p:nvGraphicFramePr>
        <p:xfrm>
          <a:off x="366960" y="1124744"/>
          <a:ext cx="8410080" cy="3926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DCC08-5C0E-401F-9D7F-2CF87557916C}" type="slidenum">
              <a:rPr lang="pl-PL" altLang="pl-PL"/>
              <a:pPr>
                <a:defRPr/>
              </a:pPr>
              <a:t>4</a:t>
            </a:fld>
            <a:endParaRPr lang="pl-PL" altLang="pl-PL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2019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sprzedażowych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760"/>
            <a:ext cx="8425184" cy="5255865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W roku 2019 zostały zrealizowane działania związane z realizacją celów sprzedażowych: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Budowanie </a:t>
            </a:r>
            <a:r>
              <a:rPr lang="pl-PL" altLang="pl-PL" sz="1600" dirty="0"/>
              <a:t>relacji z Klientami (z potencjałem A, </a:t>
            </a:r>
            <a:r>
              <a:rPr lang="pl-PL" altLang="pl-PL" sz="1600" dirty="0" smtClean="0"/>
              <a:t>B) realizowane było poprzez spotkania, częste kontakty z Klientami, szybką reakcję Opiekunów Klienta na zgłaszane potrzeby, realizację nowych wdrożeń i rozwiązań, priorytet w obsłudze.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Mimo to zanotowaliśmy 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4,44%</a:t>
            </a:r>
            <a:r>
              <a:rPr lang="pl-PL" altLang="pl-PL" sz="1600" dirty="0" smtClean="0">
                <a:solidFill>
                  <a:srgbClr val="FF0000"/>
                </a:solidFill>
              </a:rPr>
              <a:t> spadek </a:t>
            </a:r>
            <a:r>
              <a:rPr lang="pl-PL" altLang="pl-PL" sz="1600" dirty="0" smtClean="0"/>
              <a:t>kwoty obrotów Klientów z potencjałem A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2018r.: 11,12% wzrost)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Pozyskaliśmy </a:t>
            </a:r>
            <a:r>
              <a:rPr lang="pl-PL" altLang="pl-PL" sz="1600" b="1" dirty="0" smtClean="0"/>
              <a:t>14</a:t>
            </a:r>
            <a:r>
              <a:rPr lang="pl-PL" altLang="pl-PL" sz="1600" dirty="0" smtClean="0"/>
              <a:t> nowych Klientów w z potencjałem A, B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2018: 15)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Monitorowane i analizowane były wdrożenia u Klientów. Ilość nowych wdrożeń wyniosła </a:t>
            </a:r>
            <a:r>
              <a:rPr lang="pl-PL" altLang="pl-PL" sz="1600" b="1" dirty="0" smtClean="0"/>
              <a:t>888</a:t>
            </a:r>
            <a:r>
              <a:rPr lang="pl-PL" altLang="pl-PL" sz="1600" dirty="0" smtClean="0"/>
              <a:t> 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(792 w 2018).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50%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(51% w 2018) </a:t>
            </a:r>
            <a:r>
              <a:rPr lang="pl-PL" altLang="pl-PL" sz="1600" dirty="0" smtClean="0"/>
              <a:t>wszystkich wdrożeń zakończyło się sprzedażą. </a:t>
            </a:r>
          </a:p>
          <a:p>
            <a:pPr marL="266700" indent="-266700" algn="just" eaLnBrk="1" hangingPunct="1">
              <a:defRPr/>
            </a:pPr>
            <a:endParaRPr lang="pl-PL" altLang="pl-PL" sz="1600" b="1" dirty="0">
              <a:solidFill>
                <a:srgbClr val="006600"/>
              </a:solidFill>
            </a:endParaRPr>
          </a:p>
          <a:p>
            <a:pPr marL="0" indent="0" algn="just" eaLnBrk="1" hangingPunct="1"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Główne przyczyny niezrealizowania planu sprzedaży w roku 2019: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Spadek obrotu i marży generowanej przez 48% kluczowych Klientów firmy. Przyczyny spadków u poszczególnych Klientów zostaną przeanalizowane przez Opiekunów.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Mimo pozyskania 14 nowych Klientów z potencjałem A i B, obrót i marża wygenerowana przez tych Klientów była poniżej założeń.</a:t>
            </a:r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87C56-C166-45CA-8BAF-E58E0BF52887}" type="slidenum">
              <a:rPr lang="pl-PL" altLang="pl-PL"/>
              <a:pPr>
                <a:defRPr/>
              </a:pPr>
              <a:t>5</a:t>
            </a:fld>
            <a:endParaRPr lang="pl-PL" altLang="pl-PL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2019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jakościowych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124744"/>
            <a:ext cx="8136904" cy="5399881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Zadowolenie Klienta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Badanie satysfakcji klientów w roku 2019 </a:t>
            </a:r>
            <a:r>
              <a:rPr lang="pl-PL" altLang="pl-PL" sz="1600" dirty="0" smtClean="0"/>
              <a:t>odbywało </a:t>
            </a:r>
            <a:r>
              <a:rPr lang="pl-PL" altLang="pl-PL" sz="1600" dirty="0"/>
              <a:t>się przez monitorowanie informacji zwrotnych od Klientów. </a:t>
            </a:r>
            <a:r>
              <a:rPr lang="pl-PL" altLang="pl-PL" sz="1600" dirty="0" smtClean="0"/>
              <a:t>Źródła informacji:</a:t>
            </a:r>
            <a:endParaRPr lang="pl-PL" altLang="pl-PL" sz="1600" dirty="0"/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- spotkania i rozmowy Opiekunów Handlowych z Klientami,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- wpływające zgłoszenia jakościowe/reklamacyjne,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- listy referencyjne,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/>
              <a:t>- dane o pochodzeniu pozyskanego klienta.</a:t>
            </a:r>
          </a:p>
          <a:p>
            <a:pPr marL="0" indent="0" algn="just" eaLnBrk="1" hangingPunct="1">
              <a:buNone/>
              <a:defRPr/>
            </a:pPr>
            <a:r>
              <a:rPr lang="pl-PL" altLang="pl-PL" sz="1600" dirty="0" smtClean="0"/>
              <a:t>O dobrej ocenie jakości towarów handlowych i usług, dostarczanych przez Etisoft  świadczy również fakt, że od kilku lat ilość reklamacji składanych przez klientów utrzymuje się poniżej 10 reklamacji w skali roku, co w 2019 roku dało wynik 0,11% w stosunku do ilości wystawionych faktur. W 2019 roku nie wpłynęły skargi ani negatywne opinie od klientów a 31% </a:t>
            </a:r>
            <a:r>
              <a:rPr lang="pl-PL" altLang="pl-PL" sz="1600" dirty="0"/>
              <a:t>pozyskanych </a:t>
            </a:r>
            <a:r>
              <a:rPr lang="pl-PL" altLang="pl-PL" sz="1600" dirty="0" smtClean="0"/>
              <a:t>nowych </a:t>
            </a:r>
            <a:r>
              <a:rPr lang="pl-PL" altLang="pl-PL" sz="1600" dirty="0"/>
              <a:t>klientów pochodziło z polecenia stałych klientów </a:t>
            </a:r>
            <a:r>
              <a:rPr lang="pl-PL" altLang="pl-PL" sz="1600" dirty="0" smtClean="0"/>
              <a:t>firmy.</a:t>
            </a:r>
            <a:endParaRPr lang="pl-PL" altLang="pl-PL" sz="1600" dirty="0"/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Monitorowane </a:t>
            </a:r>
            <a:r>
              <a:rPr lang="pl-PL" altLang="pl-PL" sz="1600" dirty="0"/>
              <a:t>były i analizowane na bieżąco terminy realizacji zamówień. Uzyskaliśmy wysoki wynik </a:t>
            </a:r>
            <a:r>
              <a:rPr lang="pl-PL" altLang="pl-PL" sz="1600" b="1" dirty="0" smtClean="0"/>
              <a:t>99,32%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2018: 99,45%)</a:t>
            </a:r>
            <a:r>
              <a:rPr lang="pl-PL" altLang="pl-PL" sz="1600" dirty="0" smtClean="0"/>
              <a:t> </a:t>
            </a:r>
            <a:r>
              <a:rPr lang="pl-PL" altLang="pl-PL" sz="1600" dirty="0"/>
              <a:t>zamówień zrealizowanych w zadeklarowanym terminie</a:t>
            </a:r>
            <a:r>
              <a:rPr lang="pl-PL" altLang="pl-PL" sz="1600" dirty="0" smtClean="0"/>
              <a:t>.</a:t>
            </a:r>
          </a:p>
          <a:p>
            <a:pPr marL="266700" indent="-266700" algn="just" eaLnBrk="1" hangingPunct="1">
              <a:defRPr/>
            </a:pPr>
            <a:r>
              <a:rPr lang="pl-PL" altLang="pl-PL" sz="1600" smtClean="0"/>
              <a:t>Monitorowane </a:t>
            </a:r>
            <a:r>
              <a:rPr lang="pl-PL" altLang="pl-PL" sz="1600" dirty="0"/>
              <a:t>były i analizowane reklamacje i </a:t>
            </a:r>
            <a:r>
              <a:rPr lang="pl-PL" altLang="pl-PL" sz="1600" dirty="0" smtClean="0"/>
              <a:t>zwroty </a:t>
            </a:r>
            <a:r>
              <a:rPr lang="pl-PL" altLang="pl-PL" sz="1600" dirty="0"/>
              <a:t>towarów oraz </a:t>
            </a:r>
            <a:r>
              <a:rPr lang="pl-PL" altLang="pl-PL" sz="1600" dirty="0" smtClean="0"/>
              <a:t>różnice inwentaryzacyjne.</a:t>
            </a:r>
            <a:endParaRPr lang="pl-PL" altLang="pl-PL" sz="1600" dirty="0"/>
          </a:p>
          <a:p>
            <a:pPr marL="0" indent="0" eaLnBrk="1" hangingPunct="1">
              <a:buFontTx/>
              <a:buNone/>
              <a:defRPr/>
            </a:pPr>
            <a:endParaRPr lang="pl-PL" altLang="pl-PL" sz="1400" dirty="0" smtClean="0"/>
          </a:p>
          <a:p>
            <a:pPr marL="0" indent="0" eaLnBrk="1" hangingPunct="1">
              <a:buFontTx/>
              <a:buNone/>
              <a:defRPr/>
            </a:pPr>
            <a:endParaRPr lang="pl-PL" altLang="pl-PL" sz="1400" dirty="0" smtClean="0"/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0CE05-8767-4E48-B27A-2F8D39C3FBF0}" type="slidenum">
              <a:rPr lang="pl-PL" altLang="pl-PL"/>
              <a:pPr>
                <a:defRPr/>
              </a:pPr>
              <a:t>6</a:t>
            </a:fld>
            <a:endParaRPr lang="pl-PL" altLang="pl-PL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pozostałych działań i inwestycji w 2019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4744"/>
            <a:ext cx="8280400" cy="5400600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Pozostałe działania i inwestycje: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b="1" dirty="0" smtClean="0">
              <a:solidFill>
                <a:srgbClr val="006600"/>
              </a:solidFill>
            </a:endParaRP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Pracownicy brali udział w wielu szkoleniach i warsztatach. Przeprowadzono zarówno szkolenia produktowe, doskonalące pracę na zajmowanych stanowiskach oraz szkolenia dot. SZJ, związane ze zmianami procedur, instrukcji i wytycznych wewnętrznych, aktualizacji dokumentów, dot. wdrożenia dokumentu OWS oraz narzędzia do wycen towarów. </a:t>
            </a:r>
          </a:p>
          <a:p>
            <a:pPr algn="just"/>
            <a:r>
              <a:rPr lang="pl-PL" sz="1600" dirty="0" smtClean="0"/>
              <a:t>Zmieniliśmy </a:t>
            </a:r>
            <a:r>
              <a:rPr lang="pl-PL" sz="1600" dirty="0"/>
              <a:t>dostawcę usług </a:t>
            </a:r>
            <a:r>
              <a:rPr lang="pl-PL" sz="1600" dirty="0" smtClean="0"/>
              <a:t>internetowych, w efekcie czego mamy szybszy </a:t>
            </a:r>
            <a:r>
              <a:rPr lang="pl-PL" sz="1600" dirty="0"/>
              <a:t>i </a:t>
            </a:r>
            <a:r>
              <a:rPr lang="pl-PL" sz="1600" dirty="0" smtClean="0"/>
              <a:t>stabilniejszy </a:t>
            </a:r>
            <a:r>
              <a:rPr lang="pl-PL" sz="1600" dirty="0" err="1" smtClean="0"/>
              <a:t>internet</a:t>
            </a:r>
            <a:r>
              <a:rPr lang="pl-PL" sz="1600" dirty="0" smtClean="0"/>
              <a:t>, co wiązało się z dostosowaniem naszej </a:t>
            </a:r>
            <a:r>
              <a:rPr lang="pl-PL" sz="1600" dirty="0"/>
              <a:t>sieci </a:t>
            </a:r>
            <a:r>
              <a:rPr lang="pl-PL" sz="1600" dirty="0" smtClean="0"/>
              <a:t>(konfiguracja </a:t>
            </a:r>
            <a:r>
              <a:rPr lang="pl-PL" sz="1600" dirty="0"/>
              <a:t>sieci, nowe routery i </a:t>
            </a:r>
            <a:r>
              <a:rPr lang="pl-PL" sz="1600" dirty="0" err="1"/>
              <a:t>switche</a:t>
            </a:r>
            <a:r>
              <a:rPr lang="pl-PL" sz="1600" dirty="0"/>
              <a:t>)</a:t>
            </a:r>
          </a:p>
          <a:p>
            <a:pPr algn="just"/>
            <a:r>
              <a:rPr lang="pl-PL" sz="1600" dirty="0" smtClean="0"/>
              <a:t>Zakupiliśmy: komputery, dyski </a:t>
            </a:r>
            <a:r>
              <a:rPr lang="pl-PL" sz="1600" dirty="0"/>
              <a:t>na potrzeby archiwum </a:t>
            </a:r>
            <a:r>
              <a:rPr lang="pl-PL" sz="1600" dirty="0" smtClean="0"/>
              <a:t>zewnętrznego, serwer </a:t>
            </a:r>
            <a:r>
              <a:rPr lang="pl-PL" sz="1600" dirty="0"/>
              <a:t>plików + </a:t>
            </a:r>
            <a:r>
              <a:rPr lang="pl-PL" sz="1600" dirty="0" smtClean="0"/>
              <a:t>dysk, zasilacz </a:t>
            </a:r>
            <a:r>
              <a:rPr lang="pl-PL" sz="1600" dirty="0"/>
              <a:t>UPS do </a:t>
            </a:r>
            <a:r>
              <a:rPr lang="pl-PL" sz="1600" dirty="0" smtClean="0"/>
              <a:t>„szafy komputerowej”</a:t>
            </a:r>
            <a:r>
              <a:rPr lang="pl-PL" sz="1600" dirty="0"/>
              <a:t> </a:t>
            </a:r>
            <a:r>
              <a:rPr lang="pl-PL" sz="1600" dirty="0" smtClean="0"/>
              <a:t>oraz abonamenty </a:t>
            </a:r>
            <a:r>
              <a:rPr lang="pl-PL" sz="1600" dirty="0"/>
              <a:t>na: </a:t>
            </a:r>
            <a:r>
              <a:rPr lang="pl-PL" sz="1600" dirty="0" smtClean="0"/>
              <a:t>aktualizacje </a:t>
            </a:r>
            <a:r>
              <a:rPr lang="pl-PL" sz="1600" dirty="0"/>
              <a:t>programów z grupy Insert (Subiekt, Rewizor, </a:t>
            </a:r>
            <a:r>
              <a:rPr lang="pl-PL" sz="1600" dirty="0" err="1"/>
              <a:t>Gratyfikant</a:t>
            </a:r>
            <a:r>
              <a:rPr lang="pl-PL" sz="1600" dirty="0"/>
              <a:t>), na dostęp do serwera aktualizacji CRM, aktualizację programu antywirusowego </a:t>
            </a:r>
            <a:r>
              <a:rPr lang="pl-PL" sz="1600" dirty="0" err="1"/>
              <a:t>McAfee</a:t>
            </a:r>
            <a:r>
              <a:rPr lang="pl-PL" sz="1600" dirty="0"/>
              <a:t>, oraz abonament na dostęp do serwera FTP i utrzymanie domeny etibox.com.pl, licencję roczną ISBT</a:t>
            </a:r>
            <a:r>
              <a:rPr lang="pl-PL" sz="1600" dirty="0" smtClean="0"/>
              <a:t>.</a:t>
            </a:r>
            <a:endParaRPr lang="pl-PL" sz="1600" i="1" dirty="0" smtClean="0">
              <a:solidFill>
                <a:srgbClr val="FF0000"/>
              </a:solidFill>
            </a:endParaRP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Pracownicy zostali objęci pakietami medycznymi MEDICOVER.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Uczestniczyliśmy w wyjeździe integracyjnym grupy Etisoft do Morska oraz zorganizowaliśmy imprezę z okazji 20-lecia firmy dla pracowników i ich rodzin.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 smtClean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B1948-2A08-42C7-A8AF-68CC8DFEF914}" type="slidenum">
              <a:rPr lang="pl-PL" altLang="pl-PL"/>
              <a:pPr>
                <a:defRPr/>
              </a:pPr>
              <a:t>7</a:t>
            </a:fld>
            <a:endParaRPr lang="pl-PL" altLang="pl-PL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03237"/>
          </a:xfrm>
        </p:spPr>
        <p:txBody>
          <a:bodyPr/>
          <a:lstStyle/>
          <a:p>
            <a:pPr eaLnBrk="1" hangingPunct="1"/>
            <a:r>
              <a:rPr lang="pl-PL" altLang="pl-PL" sz="2000" dirty="0" smtClean="0">
                <a:solidFill>
                  <a:schemeClr val="hlink"/>
                </a:solidFill>
              </a:rPr>
              <a:t>Kategoryzacja Klientów – porównanie wyników 2018 do 2019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611188" y="4365625"/>
            <a:ext cx="82296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endParaRPr lang="pl-PL" altLang="pl-PL" sz="2000"/>
          </a:p>
        </p:txBody>
      </p:sp>
      <p:sp>
        <p:nvSpPr>
          <p:cNvPr id="8198" name="Rectangle 64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l-PL" altLang="pl-PL" sz="2800"/>
          </a:p>
        </p:txBody>
      </p:sp>
      <p:graphicFrame>
        <p:nvGraphicFramePr>
          <p:cNvPr id="5" name="Obi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182695"/>
              </p:ext>
            </p:extLst>
          </p:nvPr>
        </p:nvGraphicFramePr>
        <p:xfrm>
          <a:off x="827584" y="1052736"/>
          <a:ext cx="7493628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Arkusz" r:id="rId3" imgW="5471089" imgH="3573693" progId="Excel.Sheet.12">
                  <p:embed/>
                </p:oleObj>
              </mc:Choice>
              <mc:Fallback>
                <p:oleObj name="Arkusz" r:id="rId3" imgW="5471089" imgH="35736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27584" y="1052736"/>
                        <a:ext cx="7493628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2AB33-353B-43A5-9732-001C615D480E}" type="slidenum">
              <a:rPr lang="pl-PL" altLang="pl-PL"/>
              <a:pPr>
                <a:defRPr/>
              </a:pPr>
              <a:t>8</a:t>
            </a:fld>
            <a:endParaRPr lang="pl-PL" altLang="pl-PL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W 2019 roku: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052737"/>
            <a:ext cx="8353425" cy="5544914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>
                <a:solidFill>
                  <a:srgbClr val="006600"/>
                </a:solidFill>
              </a:rPr>
              <a:t>Sprzedaż: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dirty="0" smtClean="0"/>
              <a:t>Sprzedaliśmy </a:t>
            </a:r>
            <a:r>
              <a:rPr lang="pl-PL" altLang="pl-PL" sz="1600" b="1" dirty="0" smtClean="0"/>
              <a:t>203 szt</a:t>
            </a:r>
            <a:r>
              <a:rPr lang="pl-PL" altLang="pl-PL" sz="1600" dirty="0" smtClean="0"/>
              <a:t>. </a:t>
            </a:r>
            <a:r>
              <a:rPr lang="pl-PL" altLang="pl-PL" sz="1600" dirty="0"/>
              <a:t>drukarek</a:t>
            </a:r>
            <a:r>
              <a:rPr lang="pl-PL" altLang="pl-PL" sz="1600" dirty="0" smtClean="0">
                <a:solidFill>
                  <a:schemeClr val="bg1">
                    <a:lumMod val="65000"/>
                  </a:schemeClr>
                </a:solidFill>
              </a:rPr>
              <a:t>(162 w 2018)</a:t>
            </a:r>
          </a:p>
          <a:p>
            <a:pPr marL="0" indent="0" algn="just" eaLnBrk="1" hangingPunct="1">
              <a:buFontTx/>
              <a:buNone/>
            </a:pPr>
            <a:endParaRPr lang="pl-PL" altLang="pl-PL" sz="1600" b="1" dirty="0">
              <a:solidFill>
                <a:srgbClr val="006600"/>
              </a:solidFill>
            </a:endParaRPr>
          </a:p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>
                <a:solidFill>
                  <a:srgbClr val="006600"/>
                </a:solidFill>
              </a:rPr>
              <a:t>Klienci: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/>
              <a:t>816 Klientów </a:t>
            </a:r>
            <a:r>
              <a:rPr lang="pl-PL" altLang="pl-PL" sz="1600" dirty="0" smtClean="0"/>
              <a:t>dokonało zakupu towaru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(844 w 2018)</a:t>
            </a:r>
          </a:p>
          <a:p>
            <a:pPr marL="0" indent="0" algn="just" eaLnBrk="1" hangingPunct="1">
              <a:buNone/>
            </a:pPr>
            <a:r>
              <a:rPr lang="pl-PL" altLang="pl-PL" sz="1600" dirty="0" smtClean="0"/>
              <a:t>Pozyskaliśmy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 101</a:t>
            </a:r>
            <a:r>
              <a:rPr lang="pl-PL" altLang="pl-PL" sz="1600" dirty="0" smtClean="0"/>
              <a:t> nowych Klientów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(124 w 2018r.)</a:t>
            </a:r>
            <a:r>
              <a:rPr lang="pl-PL" altLang="pl-PL" sz="1600" dirty="0" smtClean="0"/>
              <a:t>, w tym 14 z potencjałem A, B. </a:t>
            </a:r>
          </a:p>
          <a:p>
            <a:pPr marL="0" indent="0" eaLnBrk="1" hangingPunct="1">
              <a:buNone/>
            </a:pPr>
            <a:r>
              <a:rPr lang="pl-PL" altLang="pl-PL" sz="1600" dirty="0" smtClean="0"/>
              <a:t>Straciliśmy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 237 </a:t>
            </a:r>
            <a:r>
              <a:rPr lang="pl-PL" altLang="pl-PL" sz="1600" dirty="0" smtClean="0"/>
              <a:t>Klientów aktywnych w 2018 roku, którzy nie dokonali zakupu w roku 2019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(248 w 2018)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Obsługa Klienta: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 smtClean="0"/>
              <a:t>Wystawiono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5334</a:t>
            </a:r>
            <a:r>
              <a:rPr lang="pl-PL" altLang="pl-PL" sz="1600" dirty="0" smtClean="0"/>
              <a:t> </a:t>
            </a:r>
            <a:r>
              <a:rPr lang="pl-PL" altLang="pl-PL" sz="1600" b="1" dirty="0">
                <a:solidFill>
                  <a:srgbClr val="006600"/>
                </a:solidFill>
              </a:rPr>
              <a:t>faktur</a:t>
            </a:r>
            <a:r>
              <a:rPr lang="pl-PL" altLang="pl-PL" sz="1600" dirty="0"/>
              <a:t>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(5197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2018)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Przyjęto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35 zwrotów</a:t>
            </a:r>
            <a:r>
              <a:rPr lang="pl-PL" altLang="pl-PL" sz="1600" dirty="0" smtClean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towaru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(36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roku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2018). </a:t>
            </a:r>
            <a:r>
              <a:rPr lang="pl-PL" altLang="pl-PL" sz="1600" dirty="0"/>
              <a:t>Najczęstszą przyczyną zwrotów była pomyłka zamawiającego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dirty="0"/>
              <a:t>    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Wpłynęło </a:t>
            </a:r>
            <a:r>
              <a:rPr lang="pl-PL" altLang="pl-PL" sz="1600" b="1" dirty="0">
                <a:solidFill>
                  <a:srgbClr val="006600"/>
                </a:solidFill>
              </a:rPr>
              <a:t>6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 </a:t>
            </a:r>
            <a:r>
              <a:rPr lang="pl-PL" altLang="pl-PL" sz="1600" b="1" dirty="0">
                <a:solidFill>
                  <a:srgbClr val="006600"/>
                </a:solidFill>
              </a:rPr>
              <a:t>reklamacji </a:t>
            </a:r>
            <a:r>
              <a:rPr lang="pl-PL" altLang="pl-PL" sz="1600" dirty="0"/>
              <a:t>od Klientów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2018)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Wysłano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5811 paczek i 60 palet</a:t>
            </a:r>
            <a:r>
              <a:rPr lang="pl-PL" altLang="pl-PL" sz="1600" dirty="0" smtClean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do Klientów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5281 paczek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2018)</a:t>
            </a: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pl-PL" altLang="pl-PL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9ED3E-7071-4CEA-AA3E-EA896053B480}" type="slidenum">
              <a:rPr lang="pl-PL" altLang="pl-PL"/>
              <a:pPr>
                <a:defRPr/>
              </a:pPr>
              <a:t>9</a:t>
            </a:fld>
            <a:endParaRPr lang="pl-PL" altLang="pl-PL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10 Top Klientów 2019 roku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773238"/>
            <a:ext cx="4176911" cy="432005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altLang="pl-PL" sz="1800" dirty="0" smtClean="0">
                <a:solidFill>
                  <a:srgbClr val="0000CC"/>
                </a:solidFill>
              </a:rPr>
              <a:t>Obrót</a:t>
            </a:r>
            <a:endParaRPr lang="pl-PL" altLang="pl-PL" sz="2000" dirty="0" smtClean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WAY2WEB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PHARMACOSM 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EXPRAN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ROYALCANIN/ROYALCAN2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CERSANIT/CERSANITII/CERSANITIV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MĄCZKA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BRUKBET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HUSQVARNA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ARCELOR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POLPLAST</a:t>
            </a:r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36563" y="1079500"/>
            <a:ext cx="82819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dirty="0">
                <a:solidFill>
                  <a:schemeClr val="tx1"/>
                </a:solidFill>
                <a:latin typeface="+mj-lt"/>
              </a:rPr>
              <a:t>Klienci, którzy wygenerowani największy obrót i marżę w </a:t>
            </a:r>
            <a:r>
              <a:rPr lang="pl-PL" altLang="pl-PL" dirty="0" smtClean="0">
                <a:solidFill>
                  <a:schemeClr val="tx1"/>
                </a:solidFill>
                <a:latin typeface="+mj-lt"/>
              </a:rPr>
              <a:t>2019 </a:t>
            </a:r>
            <a:r>
              <a:rPr lang="pl-PL" altLang="pl-PL" dirty="0">
                <a:solidFill>
                  <a:schemeClr val="tx1"/>
                </a:solidFill>
                <a:latin typeface="+mj-lt"/>
              </a:rPr>
              <a:t>roku: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16463" y="1773238"/>
            <a:ext cx="4246562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pl-PL" altLang="pl-PL" sz="1800" kern="0" dirty="0" smtClean="0">
                <a:solidFill>
                  <a:srgbClr val="0000CC"/>
                </a:solidFill>
              </a:rPr>
              <a:t>Marża</a:t>
            </a:r>
            <a:endParaRPr lang="pl-PL" altLang="pl-PL" sz="2000" kern="0" dirty="0" smtClean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PHARMACOSM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ROYALCANIN/ROYALCAN2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WAY2WEB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RCKIK SZCZECIN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HUSQVARNA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MĄCZKA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TECH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ARCELOR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EXPRAN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POLPLAST</a:t>
            </a:r>
          </a:p>
          <a:p>
            <a:pPr eaLnBrk="1" hangingPunct="1">
              <a:buFontTx/>
              <a:buNone/>
              <a:defRPr/>
            </a:pPr>
            <a:endParaRPr lang="pl-PL" altLang="pl-PL" sz="2400" kern="0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986E5-7592-4759-A6A6-DC4B71C5DF1B}" type="slidenum">
              <a:rPr lang="pl-PL" altLang="pl-PL"/>
              <a:pPr>
                <a:defRPr/>
              </a:pPr>
              <a:t>10</a:t>
            </a:fld>
            <a:endParaRPr lang="pl-PL" altLang="pl-PL"/>
          </a:p>
        </p:txBody>
      </p:sp>
      <p:graphicFrame>
        <p:nvGraphicFramePr>
          <p:cNvPr id="301913" name="Group 85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313169594"/>
              </p:ext>
            </p:extLst>
          </p:nvPr>
        </p:nvGraphicFramePr>
        <p:xfrm>
          <a:off x="539750" y="981075"/>
          <a:ext cx="8229600" cy="3668714"/>
        </p:xfrm>
        <a:graphic>
          <a:graphicData uri="http://schemas.openxmlformats.org/drawingml/2006/table">
            <a:tbl>
              <a:tblPr/>
              <a:tblGrid>
                <a:gridCol w="379412"/>
                <a:gridCol w="1431925"/>
                <a:gridCol w="1874838"/>
                <a:gridCol w="4543425"/>
              </a:tblGrid>
              <a:tr h="65246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Cele strategiczne na 2020 rok</a:t>
                      </a:r>
                      <a:endParaRPr kumimoji="0" lang="pl-PL" alt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27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Lp.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Rodzaj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Opis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sprzedażowy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Dział Handlowy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Wzrost kwoty obrotu o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11%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w stosunku do kwoty obrotu osiągniętej w roku 2019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sprzedażowy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Dział Handlowy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Wzrost kwoty marży o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 stosunku do kwoty marży osiągniętej w roku 2019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jakościowy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BOK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zamówień od Klientów zrealizowanych w zadeklarowanym terminie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83C11-1D3E-44F2-AFBF-1BFD29AFD752}" type="slidenum">
              <a:rPr lang="pl-PL" altLang="pl-PL"/>
              <a:pPr>
                <a:defRPr/>
              </a:pPr>
              <a:t>11</a:t>
            </a:fld>
            <a:endParaRPr lang="pl-PL" altLang="pl-PL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360362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Plan działań na 2020 rok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052513"/>
            <a:ext cx="8435975" cy="5472112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sprzedażowych: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Budowanie relacji z Klientami (z potencjałem A, B),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Rozwój kluczowych Klientów Firmy (z potencjałem A)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Pozyskanie nowych Klientów z potencjałem A, B,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wdrożeń.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jakościowych: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terminowości realizacji zamówień,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reklamacji i zwrotów towarów, 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zadowolenia klientów.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Pozostałe działania i inwestycje.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Podnoszenie kwalifikacji pracowników poprzez szkolenia i warsztaty,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i dostosowanie funkcjonujących programów do potrzeb Firmy oraz modernizacja sprzętu komputerowego,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Utrzymanie pakietów medycznych dla pracowników,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obowiązujących procedur i systemów,</a:t>
            </a:r>
          </a:p>
          <a:p>
            <a:pPr marL="266700" indent="-266700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akiet 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akiet 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11872</TotalTime>
  <Words>1104</Words>
  <Application>Microsoft Office PowerPoint</Application>
  <PresentationFormat>Pokaz na ekranie (4:3)</PresentationFormat>
  <Paragraphs>189</Paragraphs>
  <Slides>11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11</vt:i4>
      </vt:variant>
    </vt:vector>
  </HeadingPairs>
  <TitlesOfParts>
    <vt:vector size="13" baseType="lpstr">
      <vt:lpstr>Projekt domyślny</vt:lpstr>
      <vt:lpstr>Microsoft Excel Worksheet</vt:lpstr>
      <vt:lpstr> PODSUMOWANIE  roku 2019 CELE STRATEGICZNE na rok 2020  </vt:lpstr>
      <vt:lpstr>Realizacja celów strategicznych - 2019 rok</vt:lpstr>
      <vt:lpstr>Wzrost kwoty obrotów i marży na przestrzeni ostatnich lat</vt:lpstr>
      <vt:lpstr> Podsumowanie realizacji działań w 2019 związanych z realizacją  celów sprzedażowych</vt:lpstr>
      <vt:lpstr> Podsumowanie realizacji działań w 2019 związanych z realizacją  celów jakościowych</vt:lpstr>
      <vt:lpstr> Podsumowanie realizacji pozostałych działań i inwestycji w 2019 </vt:lpstr>
      <vt:lpstr>Kategoryzacja Klientów – porównanie wyników 2018 do 2019</vt:lpstr>
      <vt:lpstr>W 2019 roku:</vt:lpstr>
      <vt:lpstr>10 Top Klientów 2019 roku</vt:lpstr>
      <vt:lpstr>Prezentacja programu PowerPoint</vt:lpstr>
      <vt:lpstr>Plan działań na 2020 rok</vt:lpstr>
    </vt:vector>
  </TitlesOfParts>
  <Company>ETISOFT Sp. z o.o.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Michał Adamczyk</dc:creator>
  <cp:lastModifiedBy>Katarzyna O.</cp:lastModifiedBy>
  <cp:revision>831</cp:revision>
  <dcterms:created xsi:type="dcterms:W3CDTF">2004-07-01T09:02:29Z</dcterms:created>
  <dcterms:modified xsi:type="dcterms:W3CDTF">2020-01-27T10:33:24Z</dcterms:modified>
</cp:coreProperties>
</file>