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5" r:id="rId2"/>
    <p:sldId id="336" r:id="rId3"/>
    <p:sldId id="337" r:id="rId4"/>
    <p:sldId id="358" r:id="rId5"/>
    <p:sldId id="351" r:id="rId6"/>
    <p:sldId id="357" r:id="rId7"/>
    <p:sldId id="354" r:id="rId8"/>
    <p:sldId id="344" r:id="rId9"/>
    <p:sldId id="350" r:id="rId10"/>
    <p:sldId id="338" r:id="rId11"/>
    <p:sldId id="347" r:id="rId12"/>
  </p:sldIdLst>
  <p:sldSz cx="9144000" cy="6858000" type="screen4x3"/>
  <p:notesSz cx="6864350" cy="999648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6600"/>
    <a:srgbClr val="000099"/>
    <a:srgbClr val="0000CC"/>
    <a:srgbClr val="C0C0C0"/>
    <a:srgbClr val="000066"/>
    <a:srgbClr val="990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48" autoAdjust="0"/>
    <p:restoredTop sz="94646" autoAdjust="0"/>
  </p:normalViewPr>
  <p:slideViewPr>
    <p:cSldViewPr>
      <p:cViewPr>
        <p:scale>
          <a:sx n="100" d="100"/>
          <a:sy n="100" d="100"/>
        </p:scale>
        <p:origin x="-1282" y="91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5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arzynao\Documents\Etimex\Analizy\Podsumowania\2020\wzrost%20obrot&#243;w%20i%20mar&#380;y%20na%20przestrzeni%20ostatnich%20la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46765641569459"/>
          <c:y val="6.6776802017215892E-2"/>
          <c:w val="0.87274655355249209"/>
          <c:h val="0.80379483909611726"/>
        </c:manualLayout>
      </c:layout>
      <c:barChart>
        <c:barDir val="col"/>
        <c:grouping val="clustered"/>
        <c:varyColors val="0"/>
        <c:ser>
          <c:idx val="0"/>
          <c:order val="0"/>
          <c:tx>
            <c:v>Obrót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(Podsumowanie!$E$1,Podsumowanie!$H$1,Podsumowanie!$K$1,Podsumowanie!$N$1,Podsumowanie!$Q$1,Podsumowanie!$T$1,Podsumowanie!$W$1,Podsumowanie!$Z$1,Podsumowanie!$AC$1,Podsumowanie!$AF$1,Podsumowanie!$AI$1)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(Podsumowanie!$E$3,Podsumowanie!$H$3,Podsumowanie!$K$3,Podsumowanie!$N$3,Podsumowanie!$Q$3,Podsumowanie!$T$3,Podsumowanie!$W$3,Podsumowanie!$Z$3,Podsumowanie!$AC$3,Podsumowanie!$AF$3,Podsumowanie!$AI$3)</c:f>
              <c:numCache>
                <c:formatCode>#,##0.00</c:formatCode>
                <c:ptCount val="11"/>
                <c:pt idx="0">
                  <c:v>3844310.32</c:v>
                </c:pt>
                <c:pt idx="1">
                  <c:v>4518075.92</c:v>
                </c:pt>
                <c:pt idx="2">
                  <c:v>4607289.78</c:v>
                </c:pt>
                <c:pt idx="3">
                  <c:v>5825903</c:v>
                </c:pt>
                <c:pt idx="4">
                  <c:v>5813134.0499999998</c:v>
                </c:pt>
                <c:pt idx="5">
                  <c:v>6715897.21</c:v>
                </c:pt>
                <c:pt idx="6">
                  <c:v>7765732.4299999997</c:v>
                </c:pt>
                <c:pt idx="7">
                  <c:v>8880482.1199999992</c:v>
                </c:pt>
                <c:pt idx="8">
                  <c:v>9570817.1099999994</c:v>
                </c:pt>
                <c:pt idx="9">
                  <c:v>9594598.8499999996</c:v>
                </c:pt>
                <c:pt idx="10">
                  <c:v>9648239.6999999993</c:v>
                </c:pt>
              </c:numCache>
            </c:numRef>
          </c:val>
        </c:ser>
        <c:ser>
          <c:idx val="1"/>
          <c:order val="1"/>
          <c:tx>
            <c:v>Marża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(Podsumowanie!$E$1,Podsumowanie!$H$1,Podsumowanie!$K$1,Podsumowanie!$N$1,Podsumowanie!$Q$1,Podsumowanie!$T$1,Podsumowanie!$W$1,Podsumowanie!$Z$1,Podsumowanie!$AC$1,Podsumowanie!$AF$1,Podsumowanie!$AI$1)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(Podsumowanie!$F$3,Podsumowanie!$I$3,Podsumowanie!$L$3,Podsumowanie!$O$3,Podsumowanie!$R$3,Podsumowanie!$U$3,Podsumowanie!$X$3,Podsumowanie!$AA$3,Podsumowanie!$AD$3,Podsumowanie!$AG$3,Podsumowanie!$AJ$3)</c:f>
              <c:numCache>
                <c:formatCode>#,##0.00</c:formatCode>
                <c:ptCount val="11"/>
                <c:pt idx="0">
                  <c:v>1438773.74</c:v>
                </c:pt>
                <c:pt idx="1">
                  <c:v>1678191.87</c:v>
                </c:pt>
                <c:pt idx="2">
                  <c:v>1756827.18</c:v>
                </c:pt>
                <c:pt idx="3">
                  <c:v>2100685</c:v>
                </c:pt>
                <c:pt idx="4">
                  <c:v>2185609.67</c:v>
                </c:pt>
                <c:pt idx="5">
                  <c:v>2403015.2999999998</c:v>
                </c:pt>
                <c:pt idx="6">
                  <c:v>2668073.34</c:v>
                </c:pt>
                <c:pt idx="7">
                  <c:v>3003926.36</c:v>
                </c:pt>
                <c:pt idx="8">
                  <c:v>3139857.22</c:v>
                </c:pt>
                <c:pt idx="9">
                  <c:v>3099102.98</c:v>
                </c:pt>
                <c:pt idx="10">
                  <c:v>3113088.17</c:v>
                </c:pt>
              </c:numCache>
            </c:numRef>
          </c:val>
        </c:ser>
        <c:ser>
          <c:idx val="2"/>
          <c:order val="2"/>
          <c:tx>
            <c:v>Procenty Obrót</c:v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114900214980119E-2"/>
                  <c:y val="-0.2517276085781680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314156345718471E-2"/>
                  <c:y val="-0.271690547827774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678828263226986E-2"/>
                  <c:y val="-0.282502649925150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398131765690696E-2"/>
                  <c:y val="-0.354343763418349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16991479272492058"/>
                  <c:y val="-0.358723716588149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6436609402050872"/>
                  <c:y val="-0.40371132140726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7064046953179993"/>
                  <c:y val="-0.47869286998226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6460009892890437"/>
                  <c:y val="-0.51427139410257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7215056218252384"/>
                  <c:y val="-0.57572520849218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15856334987779744"/>
                  <c:y val="-0.582194005640393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15698600188340425"/>
                  <c:y val="-0.58794570893993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(Podsumowanie!$E$1,Podsumowanie!$H$1,Podsumowanie!$K$1,Podsumowanie!$N$1,Podsumowanie!$Q$1,Podsumowanie!$T$1,Podsumowanie!$W$1,Podsumowanie!$Z$1,Podsumowanie!$AC$1,Podsumowanie!$AF$1,Podsumowanie!$AI$1)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(Podsumowanie!$E$5,Podsumowanie!$H$5,Podsumowanie!$K$5,Podsumowanie!$N$5,Podsumowanie!$N$5,Podsumowanie!$N$5,Podsumowanie!$Q$5,Podsumowanie!$T$5,Podsumowanie!$W$5,Podsumowanie!$Z$5,Podsumowanie!$AC$5,Podsumowanie!$AF$5,Podsumowanie!$AI$5)</c:f>
              <c:numCache>
                <c:formatCode>0%</c:formatCode>
                <c:ptCount val="13"/>
                <c:pt idx="0">
                  <c:v>0.19344509298996293</c:v>
                </c:pt>
                <c:pt idx="1">
                  <c:v>0.17526306253029023</c:v>
                </c:pt>
                <c:pt idx="2">
                  <c:v>1.9745985144932865E-2</c:v>
                </c:pt>
                <c:pt idx="3">
                  <c:v>0.26449676017556722</c:v>
                </c:pt>
                <c:pt idx="4">
                  <c:v>0.26449676017556722</c:v>
                </c:pt>
                <c:pt idx="5">
                  <c:v>0.26449676017556722</c:v>
                </c:pt>
                <c:pt idx="6">
                  <c:v>-2.1917546515966002E-3</c:v>
                </c:pt>
                <c:pt idx="7">
                  <c:v>0.13</c:v>
                </c:pt>
                <c:pt idx="8">
                  <c:v>0.156</c:v>
                </c:pt>
                <c:pt idx="9">
                  <c:v>0.14349999999999999</c:v>
                </c:pt>
                <c:pt idx="10">
                  <c:v>7.7700000000000005E-2</c:v>
                </c:pt>
                <c:pt idx="11">
                  <c:v>2.5000000000000001E-3</c:v>
                </c:pt>
                <c:pt idx="12">
                  <c:v>5.5999999999999999E-3</c:v>
                </c:pt>
              </c:numCache>
            </c:numRef>
          </c:val>
        </c:ser>
        <c:ser>
          <c:idx val="3"/>
          <c:order val="3"/>
          <c:tx>
            <c:v>Procenty Marża</c:v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7016484979928848E-2"/>
                  <c:y val="-0.11272840164562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690666438369197E-2"/>
                  <c:y val="-0.125388447701606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3063752068946E-2"/>
                  <c:y val="-0.129286804671610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522601449688944E-2"/>
                  <c:y val="-0.150408783744205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724792154176894E-2"/>
                  <c:y val="-0.150753108472986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566429808039875E-2"/>
                  <c:y val="-0.164669481368517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36574681810399E-2"/>
                  <c:y val="-0.16660885474844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366212925441851E-2"/>
                  <c:y val="-0.22640802582231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611019157962825E-2"/>
                  <c:y val="-0.22640878985647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611019157962825E-2"/>
                  <c:y val="-0.1843614431688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5094807873404245E-2"/>
                  <c:y val="-0.176704994490143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(Podsumowanie!$E$1,Podsumowanie!$H$1,Podsumowanie!$K$1,Podsumowanie!$N$1,Podsumowanie!$Q$1,Podsumowanie!$T$1,Podsumowanie!$W$1,Podsumowanie!$Z$1,Podsumowanie!$AC$1,Podsumowanie!$AF$1,Podsumowanie!$AI$1)</c:f>
              <c:numCache>
                <c:formatCode>General</c:formatCod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numCache>
            </c:numRef>
          </c:cat>
          <c:val>
            <c:numRef>
              <c:f>(Podsumowanie!$F$5,Podsumowanie!$I$5,Podsumowanie!$L$5,Podsumowanie!$O$5,Podsumowanie!$R$5,Podsumowanie!$U$5,Podsumowanie!$X$5,Podsumowanie!$AA$5,Podsumowanie!$AD$5,Podsumowanie!$AG$5,Podsumowanie!$AJ$5)</c:f>
              <c:numCache>
                <c:formatCode>0%</c:formatCode>
                <c:ptCount val="11"/>
                <c:pt idx="0">
                  <c:v>0.15515326706035704</c:v>
                </c:pt>
                <c:pt idx="1">
                  <c:v>0.16640429509090127</c:v>
                </c:pt>
                <c:pt idx="2">
                  <c:v>4.6857163001272406E-2</c:v>
                </c:pt>
                <c:pt idx="3">
                  <c:v>0.19572660527713359</c:v>
                </c:pt>
                <c:pt idx="4">
                  <c:v>4.0427132102147434E-2</c:v>
                </c:pt>
                <c:pt idx="5">
                  <c:v>0.08</c:v>
                </c:pt>
                <c:pt idx="6">
                  <c:v>0.11</c:v>
                </c:pt>
                <c:pt idx="7">
                  <c:v>0.12590000000000001</c:v>
                </c:pt>
                <c:pt idx="8">
                  <c:v>4.53E-2</c:v>
                </c:pt>
                <c:pt idx="9">
                  <c:v>-1.2999999999999999E-2</c:v>
                </c:pt>
                <c:pt idx="10">
                  <c:v>4.4999999999999997E-3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739584"/>
        <c:axId val="192462848"/>
      </c:barChart>
      <c:catAx>
        <c:axId val="19273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92462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9246284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92739584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37857906122779783"/>
          <c:y val="0.92250910701653477"/>
          <c:w val="0.3404029900062967"/>
          <c:h val="5.935725288746962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9375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6425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9375" y="9496425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fld id="{5A6F0691-CC8A-4E35-A177-62D9F65842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2533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48213"/>
            <a:ext cx="5492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 smtClean="0"/>
              <a:t>Kliknij, aby edytować style wzorca tekstu</a:t>
            </a:r>
          </a:p>
          <a:p>
            <a:pPr lvl="1"/>
            <a:r>
              <a:rPr lang="pl-PL" altLang="pl-PL" noProof="0" smtClean="0"/>
              <a:t>Drugi poziom</a:t>
            </a:r>
          </a:p>
          <a:p>
            <a:pPr lvl="2"/>
            <a:r>
              <a:rPr lang="pl-PL" altLang="pl-PL" noProof="0" smtClean="0"/>
              <a:t>Trzeci poziom</a:t>
            </a:r>
          </a:p>
          <a:p>
            <a:pPr lvl="3"/>
            <a:r>
              <a:rPr lang="pl-PL" altLang="pl-PL" noProof="0" smtClean="0"/>
              <a:t>Czwarty poziom</a:t>
            </a:r>
          </a:p>
          <a:p>
            <a:pPr lvl="4"/>
            <a:r>
              <a:rPr lang="pl-PL" altLang="pl-PL" noProof="0" smtClean="0"/>
              <a:t>Piąty poziom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4838"/>
            <a:ext cx="29749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9494838"/>
            <a:ext cx="29749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EF1430-EAFF-4F84-8395-F9F89E8270E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30915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45457-A961-4AFE-A05C-D70D325E4D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5515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A64E5-DACB-4901-962A-42D9B1E1D46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3925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32A2B-2602-4A74-8148-31D702A307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568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D36F-915A-43CC-A3A6-CADEEA4C0F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307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7455-16CC-4292-A60F-B5C5444DE2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40101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2C934-4406-4388-A020-6DCB824EC25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11628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0CFF9-B27E-47C3-B4FD-97D6D0B02F9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343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37D5A-001E-4FF1-AF7E-4E5EF4BF3A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9070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D9D3B-8CAF-490E-93B4-79AF6DD8351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760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6467-859B-4E40-85F6-F0E1B63F857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996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77683-5C5A-4161-A916-B581BCF393D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086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ytuł i zawartość nad tek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CB66D-435B-4EEE-8CA1-048CE7EE11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20949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8BC07-B750-49BA-B032-68424D5D3D7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5836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2B455-C17D-442A-9F26-F8AB006DBD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386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92D4351F-2153-4C86-9433-8AB63B1B67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1.xlsx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F9DE0-6EC4-4812-B455-169CF397485B}" type="slidenum">
              <a:rPr lang="pl-PL" altLang="pl-PL"/>
              <a:pPr>
                <a:defRPr/>
              </a:pPr>
              <a:t>1</a:t>
            </a:fld>
            <a:endParaRPr lang="pl-PL" altLang="pl-PL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628775"/>
            <a:ext cx="8086725" cy="3095625"/>
          </a:xfrm>
        </p:spPr>
        <p:txBody>
          <a:bodyPr/>
          <a:lstStyle/>
          <a:p>
            <a:pPr eaLnBrk="1" hangingPunct="1"/>
            <a:r>
              <a:rPr lang="pl-PL" altLang="pl-PL" sz="4000" b="1" dirty="0" smtClean="0">
                <a:solidFill>
                  <a:srgbClr val="000099"/>
                </a:solidFill>
              </a:rPr>
              <a:t/>
            </a:r>
            <a:br>
              <a:rPr lang="pl-PL" altLang="pl-PL" sz="4000" b="1" dirty="0" smtClean="0">
                <a:solidFill>
                  <a:srgbClr val="000099"/>
                </a:solidFill>
              </a:rPr>
            </a:br>
            <a:r>
              <a:rPr lang="pl-PL" altLang="pl-PL" sz="3600" b="1" i="1" dirty="0" smtClean="0">
                <a:solidFill>
                  <a:schemeClr val="hlink"/>
                </a:solidFill>
              </a:rPr>
              <a:t>PODSUMOWANIE </a:t>
            </a:r>
            <a:br>
              <a:rPr lang="pl-PL" altLang="pl-PL" sz="3600" b="1" i="1" dirty="0" smtClean="0">
                <a:solidFill>
                  <a:schemeClr val="hlink"/>
                </a:solidFill>
              </a:rPr>
            </a:br>
            <a:r>
              <a:rPr lang="pl-PL" altLang="pl-PL" sz="3600" b="1" i="1" dirty="0" smtClean="0">
                <a:solidFill>
                  <a:schemeClr val="hlink"/>
                </a:solidFill>
              </a:rPr>
              <a:t>roku 2020</a:t>
            </a:r>
            <a:br>
              <a:rPr lang="pl-PL" altLang="pl-PL" sz="3600" b="1" i="1" dirty="0" smtClean="0">
                <a:solidFill>
                  <a:schemeClr val="hlink"/>
                </a:solidFill>
              </a:rPr>
            </a:br>
            <a:r>
              <a:rPr lang="pl-PL" altLang="pl-PL" sz="3600" b="1" i="1" dirty="0" smtClean="0">
                <a:solidFill>
                  <a:srgbClr val="006600"/>
                </a:solidFill>
              </a:rPr>
              <a:t>CELE STRATEGICZNE</a:t>
            </a:r>
            <a:br>
              <a:rPr lang="pl-PL" altLang="pl-PL" sz="3600" b="1" i="1" dirty="0" smtClean="0">
                <a:solidFill>
                  <a:srgbClr val="006600"/>
                </a:solidFill>
              </a:rPr>
            </a:br>
            <a:r>
              <a:rPr lang="pl-PL" altLang="pl-PL" sz="3600" b="1" i="1" dirty="0" smtClean="0">
                <a:solidFill>
                  <a:srgbClr val="006600"/>
                </a:solidFill>
              </a:rPr>
              <a:t>na rok 2021</a:t>
            </a:r>
            <a:br>
              <a:rPr lang="pl-PL" altLang="pl-PL" sz="3600" b="1" i="1" dirty="0" smtClean="0">
                <a:solidFill>
                  <a:srgbClr val="006600"/>
                </a:solidFill>
              </a:rPr>
            </a:br>
            <a:r>
              <a:rPr lang="pl-PL" altLang="pl-PL" sz="4800" b="1" i="1" dirty="0" smtClean="0">
                <a:solidFill>
                  <a:schemeClr val="hlink"/>
                </a:solidFill>
              </a:rPr>
              <a:t/>
            </a:r>
            <a:br>
              <a:rPr lang="pl-PL" altLang="pl-PL" sz="4800" b="1" i="1" dirty="0" smtClean="0">
                <a:solidFill>
                  <a:schemeClr val="hlink"/>
                </a:solidFill>
              </a:rPr>
            </a:br>
            <a:endParaRPr lang="pl-PL" altLang="pl-PL" sz="4000" b="1" i="1" dirty="0" smtClean="0">
              <a:solidFill>
                <a:srgbClr val="000099"/>
              </a:solidFill>
            </a:endParaRP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445125"/>
            <a:ext cx="8229600" cy="6810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l-PL" altLang="pl-PL" sz="2000" i="1" dirty="0" smtClean="0"/>
              <a:t>- styczeń 2021 -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06462-E05B-4BBF-A39F-FB941766638B}" type="slidenum">
              <a:rPr lang="pl-PL" altLang="pl-PL"/>
              <a:pPr>
                <a:defRPr/>
              </a:pPr>
              <a:t>2</a:t>
            </a:fld>
            <a:endParaRPr lang="pl-PL" altLang="pl-PL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Realizacja celów strategicznych - 2020 rok</a:t>
            </a:r>
          </a:p>
        </p:txBody>
      </p:sp>
      <p:graphicFrame>
        <p:nvGraphicFramePr>
          <p:cNvPr id="299529" name="Group 52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85983669"/>
              </p:ext>
            </p:extLst>
          </p:nvPr>
        </p:nvGraphicFramePr>
        <p:xfrm>
          <a:off x="539750" y="1700213"/>
          <a:ext cx="8229600" cy="2621901"/>
        </p:xfrm>
        <a:graphic>
          <a:graphicData uri="http://schemas.openxmlformats.org/drawingml/2006/table">
            <a:tbl>
              <a:tblPr/>
              <a:tblGrid>
                <a:gridCol w="433388"/>
                <a:gridCol w="1222375"/>
                <a:gridCol w="1656605"/>
                <a:gridCol w="3126532"/>
                <a:gridCol w="1790700"/>
              </a:tblGrid>
              <a:tr h="5891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Lp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Rodzaj celu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Odpowiedzialny za realizację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Opis celu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sprzedażowy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Wzrost kwoty obrotu o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11%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w stosunku do kwoty obrotu osiągniętego w roku 2019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Nieosiągnięty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 w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90,17% (wzrost o 0,56%)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sprzedażowy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Wzrost kwoty marży o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11%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w stosunku do kwoty marży osiągniętej w roku 2019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Nieosiągnięty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 w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90,13%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(wzrost o 0,45%)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0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jakościowy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BOK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Min.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99% 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zamówień zrealizowanych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 zadeklarowanym terminie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CB6CA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Wynik: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99,17%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D96E0-4C51-4999-AAEA-0D24C82D339B}" type="slidenum">
              <a:rPr lang="pl-PL" altLang="pl-PL"/>
              <a:pPr>
                <a:defRPr/>
              </a:pPr>
              <a:t>3</a:t>
            </a:fld>
            <a:endParaRPr lang="pl-PL" altLang="pl-PL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rgbClr val="0000CC"/>
                </a:solidFill>
              </a:rPr>
              <a:t>Obroty w poszczególnych miesiącach 2020 roku </a:t>
            </a:r>
            <a:br>
              <a:rPr lang="pl-PL" altLang="pl-PL" sz="2400" dirty="0" smtClean="0">
                <a:solidFill>
                  <a:srgbClr val="0000CC"/>
                </a:solidFill>
              </a:rPr>
            </a:br>
            <a:r>
              <a:rPr lang="pl-PL" altLang="pl-PL" sz="2400" dirty="0" smtClean="0">
                <a:solidFill>
                  <a:srgbClr val="0000CC"/>
                </a:solidFill>
              </a:rPr>
              <a:t>w odniesieniu do średniej miesięcznej PSO’20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611187" y="5445224"/>
            <a:ext cx="7921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600" dirty="0" smtClean="0">
                <a:solidFill>
                  <a:srgbClr val="0000CC"/>
                </a:solidFill>
              </a:rPr>
              <a:t>Najlepszym kwartałem 2020 roku pod względem obrotów był I kwartał</a:t>
            </a:r>
            <a:endParaRPr lang="pl-PL" altLang="pl-PL" sz="1600" dirty="0">
              <a:solidFill>
                <a:srgbClr val="0000C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46" y="1628800"/>
            <a:ext cx="826526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D96E0-4C51-4999-AAEA-0D24C82D339B}" type="slidenum">
              <a:rPr lang="pl-PL" altLang="pl-PL"/>
              <a:pPr>
                <a:defRPr/>
              </a:pPr>
              <a:t>4</a:t>
            </a:fld>
            <a:endParaRPr lang="pl-PL" altLang="pl-PL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rgbClr val="0000CC"/>
                </a:solidFill>
              </a:rPr>
              <a:t>Wzrost kwoty obrotów i marży na przestrzeni ostatnich lat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611187" y="5445224"/>
            <a:ext cx="7921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 dirty="0" smtClean="0">
                <a:solidFill>
                  <a:srgbClr val="0000CC"/>
                </a:solidFill>
              </a:rPr>
              <a:t>Marża procentowa spadła o 0,03% w stosunku do marży procentowej w 2019 roku</a:t>
            </a:r>
            <a:endParaRPr lang="pl-PL" altLang="pl-PL" sz="1600" dirty="0">
              <a:solidFill>
                <a:srgbClr val="0000CC"/>
              </a:solidFill>
            </a:endParaRPr>
          </a:p>
        </p:txBody>
      </p:sp>
      <p:graphicFrame>
        <p:nvGraphicFramePr>
          <p:cNvPr id="8" name="Wykres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365913"/>
              </p:ext>
            </p:extLst>
          </p:nvPr>
        </p:nvGraphicFramePr>
        <p:xfrm>
          <a:off x="539552" y="1412775"/>
          <a:ext cx="8239192" cy="3816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242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DCC08-5C0E-401F-9D7F-2CF87557916C}" type="slidenum">
              <a:rPr lang="pl-PL" altLang="pl-PL"/>
              <a:pPr>
                <a:defRPr/>
              </a:pPr>
              <a:t>5</a:t>
            </a:fld>
            <a:endParaRPr lang="pl-PL" altLang="pl-PL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działań w 2020 związanych z realizacją </a:t>
            </a:r>
            <a:br>
              <a:rPr lang="pl-PL" altLang="pl-PL" sz="2000" dirty="0" smtClean="0">
                <a:solidFill>
                  <a:schemeClr val="hlink"/>
                </a:solidFill>
              </a:rPr>
            </a:br>
            <a:r>
              <a:rPr lang="pl-PL" altLang="pl-PL" sz="2000" dirty="0" smtClean="0">
                <a:solidFill>
                  <a:schemeClr val="hlink"/>
                </a:solidFill>
              </a:rPr>
              <a:t>celów sprzedażowych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96752"/>
            <a:ext cx="8497192" cy="5327873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W roku 2020 zostały zrealizowane działania związane z realizacją celów sprzedażowych: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Budowanie </a:t>
            </a:r>
            <a:r>
              <a:rPr lang="pl-PL" altLang="pl-PL" sz="1600" dirty="0"/>
              <a:t>relacji </a:t>
            </a:r>
            <a:r>
              <a:rPr lang="pl-PL" altLang="pl-PL" sz="1600" dirty="0" smtClean="0"/>
              <a:t>z kluczowymi </a:t>
            </a:r>
            <a:r>
              <a:rPr lang="pl-PL" altLang="pl-PL" sz="1600" dirty="0"/>
              <a:t>Klientami (z potencjałem </a:t>
            </a:r>
            <a:r>
              <a:rPr lang="pl-PL" altLang="pl-PL" sz="1600" dirty="0" smtClean="0"/>
              <a:t>A) realizowane było poprzez częste kontakty z Klientami, szybką reakcję Opiekunów Klienta na zgłaszane potrzeby, realizację nowych wdrożeń i rozwiązań, priorytet w obsłudze. Zanotowaliśmy </a:t>
            </a:r>
            <a:r>
              <a:rPr lang="pl-PL" altLang="pl-PL" sz="1600" b="1" dirty="0" smtClean="0">
                <a:solidFill>
                  <a:srgbClr val="00B050"/>
                </a:solidFill>
              </a:rPr>
              <a:t>wzrost 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5,14%</a:t>
            </a:r>
            <a:r>
              <a:rPr lang="pl-PL" altLang="pl-PL" sz="1600" b="1" dirty="0" smtClean="0">
                <a:solidFill>
                  <a:srgbClr val="00B050"/>
                </a:solidFill>
              </a:rPr>
              <a:t> </a:t>
            </a:r>
            <a:r>
              <a:rPr lang="pl-PL" altLang="pl-PL" sz="1600" dirty="0" smtClean="0"/>
              <a:t>kwoty obrotów Klientów z potencjałem A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2019r.: spadek o 4,44%)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Pozyskaliśmy </a:t>
            </a:r>
            <a:r>
              <a:rPr lang="pl-PL" altLang="pl-PL" sz="1600" b="1" dirty="0" smtClean="0"/>
              <a:t>10</a:t>
            </a:r>
            <a:r>
              <a:rPr lang="pl-PL" altLang="pl-PL" sz="1600" dirty="0" smtClean="0"/>
              <a:t> nowych Klientów w z potencjałem A, B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2019: 14)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Monitorowane i analizowane były wdrożenia u Klientów. Ilość nowych wdrożeń wyniosła </a:t>
            </a:r>
            <a:r>
              <a:rPr lang="pl-PL" altLang="pl-PL" sz="1600" b="1" dirty="0" smtClean="0"/>
              <a:t>834</a:t>
            </a:r>
            <a:r>
              <a:rPr lang="pl-PL" altLang="pl-PL" sz="1600" dirty="0" smtClean="0"/>
              <a:t> 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(886 w 2019).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48%</a:t>
            </a:r>
            <a:r>
              <a:rPr lang="pl-PL" altLang="pl-PL" sz="1600" b="1" dirty="0" smtClean="0">
                <a:solidFill>
                  <a:srgbClr val="FF0000"/>
                </a:solidFill>
              </a:rPr>
              <a:t>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(50% w 2019) </a:t>
            </a:r>
            <a:r>
              <a:rPr lang="pl-PL" altLang="pl-PL" sz="1600" dirty="0" smtClean="0"/>
              <a:t>wszystkich wdrożeń zakończyło się sprzedażą. </a:t>
            </a:r>
          </a:p>
          <a:p>
            <a:pPr marL="0" indent="0" eaLnBrk="1" hangingPunct="1">
              <a:buNone/>
              <a:defRPr/>
            </a:pPr>
            <a:endParaRPr lang="pl-PL" altLang="pl-PL" sz="1600" b="1" smtClean="0">
              <a:solidFill>
                <a:srgbClr val="006600"/>
              </a:solidFill>
            </a:endParaRPr>
          </a:p>
          <a:p>
            <a:pPr marL="0" indent="0" eaLnBrk="1" hangingPunct="1">
              <a:buNone/>
              <a:defRPr/>
            </a:pPr>
            <a:r>
              <a:rPr lang="pl-PL" altLang="pl-PL" sz="1600" b="1" smtClean="0">
                <a:solidFill>
                  <a:srgbClr val="006600"/>
                </a:solidFill>
              </a:rPr>
              <a:t>Główne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przyczyny niezrealizowania planu sprzedaży w roku 2020: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Ze względu na ograniczenia funkcjonowania oraz przerwy produkcyjne u wielu Klientów,  spowodowane przez pandemię </a:t>
            </a:r>
            <a:r>
              <a:rPr lang="pl-PL" altLang="pl-PL" sz="1600" dirty="0" err="1" smtClean="0"/>
              <a:t>koronawirusa</a:t>
            </a:r>
            <a:r>
              <a:rPr lang="pl-PL" altLang="pl-PL" sz="1600" dirty="0" smtClean="0"/>
              <a:t>, nastąpił znaczny spadek zamówień w II kwartale 2020 roku, który utrzymywał się do końca roku. Utrzymujący się trend, wśród Klientów to brak inwestycji lub wstrzymywanie się z inwestycjami w nowe urządzenia czy nowe rozwiązania. Brak zamówień od branży </a:t>
            </a:r>
            <a:r>
              <a:rPr lang="pl-PL" altLang="pl-PL" sz="1600" dirty="0" err="1" smtClean="0"/>
              <a:t>eventowej</a:t>
            </a:r>
            <a:r>
              <a:rPr lang="pl-PL" altLang="pl-PL" sz="1600" dirty="0" smtClean="0"/>
              <a:t>, teatrów, klubów sportowych, itp.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Spadek obrotu i marży generowanej przez 48% kluczowych Klientów firmy. Przyczyny spadków u poszczególnych Klientów zostaną przeanalizowane przez Opiekunów.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Mimo pozyskania 10 nowych Klientów z potencjałem A i B, obrót i marża wygenerowana przez tych Klientów była poniżej założeń.</a:t>
            </a:r>
          </a:p>
          <a:p>
            <a:pPr marL="266700" indent="-266700" eaLnBrk="1" hangingPunct="1">
              <a:buFontTx/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87C56-C166-45CA-8BAF-E58E0BF52887}" type="slidenum">
              <a:rPr lang="pl-PL" altLang="pl-PL"/>
              <a:pPr>
                <a:defRPr/>
              </a:pPr>
              <a:t>6</a:t>
            </a:fld>
            <a:endParaRPr lang="pl-PL" altLang="pl-PL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działań w 2020 związanych z realizacją </a:t>
            </a:r>
            <a:br>
              <a:rPr lang="pl-PL" altLang="pl-PL" sz="2000" dirty="0" smtClean="0">
                <a:solidFill>
                  <a:schemeClr val="hlink"/>
                </a:solidFill>
              </a:rPr>
            </a:br>
            <a:r>
              <a:rPr lang="pl-PL" altLang="pl-PL" sz="2000" dirty="0" smtClean="0">
                <a:solidFill>
                  <a:schemeClr val="hlink"/>
                </a:solidFill>
              </a:rPr>
              <a:t>celów jakościowych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136904" cy="5399881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Zadowolenie Klienta</a:t>
            </a:r>
          </a:p>
          <a:p>
            <a:pPr marL="0" indent="0" algn="just" eaLnBrk="1" hangingPunct="1">
              <a:buNone/>
              <a:defRPr/>
            </a:pPr>
            <a:r>
              <a:rPr lang="pl-PL" altLang="pl-PL" sz="1600" dirty="0"/>
              <a:t>Badanie satysfakcji klientów w roku </a:t>
            </a:r>
            <a:r>
              <a:rPr lang="pl-PL" altLang="pl-PL" sz="1600" dirty="0" smtClean="0"/>
              <a:t>2020 odbywało </a:t>
            </a:r>
            <a:r>
              <a:rPr lang="pl-PL" altLang="pl-PL" sz="1600" dirty="0"/>
              <a:t>się przez monitorowanie informacji zwrotnych od Klientów. </a:t>
            </a:r>
            <a:endParaRPr lang="pl-PL" altLang="pl-PL" sz="1600" dirty="0" smtClean="0"/>
          </a:p>
          <a:p>
            <a:pPr marL="0" indent="0" algn="just" eaLnBrk="1" hangingPunct="1">
              <a:buNone/>
              <a:defRPr/>
            </a:pPr>
            <a:r>
              <a:rPr lang="pl-PL" altLang="pl-PL" sz="1600" dirty="0" smtClean="0"/>
              <a:t>Źródła informacji: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pl-PL" sz="1600" dirty="0" smtClean="0"/>
              <a:t>spotkania </a:t>
            </a:r>
            <a:r>
              <a:rPr lang="pl-PL" altLang="pl-PL" sz="1600" dirty="0"/>
              <a:t>i rozmowy opiekunów handlowych z Klientami (notatki w CRM)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pl-PL" sz="1600" dirty="0" smtClean="0"/>
              <a:t>oceny </a:t>
            </a:r>
            <a:r>
              <a:rPr lang="pl-PL" altLang="pl-PL" sz="1600" dirty="0"/>
              <a:t>klientów np. na podstawie oceny </a:t>
            </a:r>
            <a:r>
              <a:rPr lang="pl-PL" altLang="pl-PL" sz="1600" dirty="0" smtClean="0"/>
              <a:t>dostawców. </a:t>
            </a:r>
            <a:r>
              <a:rPr lang="pl-PL" altLang="pl-PL" sz="1600" dirty="0" smtClean="0">
                <a:solidFill>
                  <a:srgbClr val="00B050"/>
                </a:solidFill>
              </a:rPr>
              <a:t>Wszystkie oceny, które wpłynęły były wysokie.</a:t>
            </a:r>
            <a:endParaRPr lang="pl-PL" altLang="pl-PL" sz="1600" dirty="0">
              <a:solidFill>
                <a:srgbClr val="00B05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pl-PL" sz="1600" dirty="0" smtClean="0"/>
              <a:t>wpływające </a:t>
            </a:r>
            <a:r>
              <a:rPr lang="pl-PL" altLang="pl-PL" sz="1600" dirty="0"/>
              <a:t>zgłoszenia jakościowe/reklamacyjne (ilość reklamacji w stosunku do wystawionych w danym roku faktur)  - wskaźnik: poniżej </a:t>
            </a:r>
            <a:r>
              <a:rPr lang="pl-PL" altLang="pl-PL" sz="1600" dirty="0" smtClean="0"/>
              <a:t>0,20%. </a:t>
            </a:r>
            <a:r>
              <a:rPr lang="pl-PL" altLang="pl-PL" sz="1600" dirty="0" smtClean="0">
                <a:solidFill>
                  <a:srgbClr val="00B050"/>
                </a:solidFill>
              </a:rPr>
              <a:t>Wynik: 0,06 % (3 reklamacje w roku)</a:t>
            </a:r>
            <a:endParaRPr lang="pl-PL" altLang="pl-PL" sz="1600" dirty="0">
              <a:solidFill>
                <a:srgbClr val="00B05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pl-PL" sz="1600" dirty="0" smtClean="0"/>
              <a:t>listy </a:t>
            </a:r>
            <a:r>
              <a:rPr lang="pl-PL" altLang="pl-PL" sz="1600" dirty="0"/>
              <a:t>referencyjne, pochwały oraz </a:t>
            </a:r>
            <a:r>
              <a:rPr lang="pl-PL" altLang="pl-PL" sz="1600" dirty="0" smtClean="0"/>
              <a:t>skargi. </a:t>
            </a:r>
            <a:r>
              <a:rPr lang="pl-PL" altLang="pl-PL" sz="1600" dirty="0" smtClean="0">
                <a:solidFill>
                  <a:srgbClr val="00B050"/>
                </a:solidFill>
              </a:rPr>
              <a:t>W 2020 roku nie wpłynęły skargi ani negatywne oceny od Klientów, nie wpłynęły również listy referencyjne.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pl-PL" sz="1600" dirty="0" smtClean="0"/>
              <a:t>dane </a:t>
            </a:r>
            <a:r>
              <a:rPr lang="pl-PL" altLang="pl-PL" sz="1600" dirty="0"/>
              <a:t>o pochodzeniu pozyskanego klienta (udział % nowych klientów z polecenia stałych klientów firmy w stosunku do wszystkich nowych klientów w danym roku) - wskaźnik: powyżej 30</a:t>
            </a:r>
            <a:r>
              <a:rPr lang="pl-PL" altLang="pl-PL" sz="1600" dirty="0" smtClean="0"/>
              <a:t>%, </a:t>
            </a:r>
            <a:r>
              <a:rPr lang="pl-PL" altLang="pl-PL" sz="1600" dirty="0" smtClean="0">
                <a:solidFill>
                  <a:srgbClr val="00B050"/>
                </a:solidFill>
              </a:rPr>
              <a:t>wynik: 32%</a:t>
            </a:r>
            <a:endParaRPr lang="pl-PL" altLang="pl-PL" sz="1600" dirty="0">
              <a:solidFill>
                <a:srgbClr val="00B05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r>
              <a:rPr lang="pl-PL" altLang="pl-PL" sz="1600" dirty="0" smtClean="0"/>
              <a:t>terminowość </a:t>
            </a:r>
            <a:r>
              <a:rPr lang="pl-PL" altLang="pl-PL" sz="1600" dirty="0"/>
              <a:t>realizacji zamówień w zadeklarowanym terminie - wskaźnik: powyżej 99</a:t>
            </a:r>
            <a:r>
              <a:rPr lang="pl-PL" altLang="pl-PL" sz="1600" dirty="0" smtClean="0"/>
              <a:t>% </a:t>
            </a:r>
            <a:r>
              <a:rPr lang="pl-PL" altLang="pl-PL" sz="1600" dirty="0"/>
              <a:t>,</a:t>
            </a:r>
            <a:r>
              <a:rPr lang="pl-PL" altLang="pl-PL" sz="1600" dirty="0" smtClean="0"/>
              <a:t> </a:t>
            </a:r>
            <a:r>
              <a:rPr lang="pl-PL" altLang="pl-PL" sz="1600" dirty="0" smtClean="0">
                <a:solidFill>
                  <a:srgbClr val="00B050"/>
                </a:solidFill>
              </a:rPr>
              <a:t>wynik: 99,17%</a:t>
            </a:r>
            <a:endParaRPr lang="pl-PL" altLang="pl-PL" sz="1600" dirty="0">
              <a:solidFill>
                <a:srgbClr val="00B050"/>
              </a:solidFill>
            </a:endParaRPr>
          </a:p>
          <a:p>
            <a:pPr marL="0" indent="0" eaLnBrk="1" hangingPunct="1">
              <a:buFontTx/>
              <a:buNone/>
              <a:defRPr/>
            </a:pPr>
            <a:endParaRPr lang="pl-PL" altLang="pl-PL" sz="1400" dirty="0" smtClean="0"/>
          </a:p>
          <a:p>
            <a:pPr marL="0" indent="0" eaLnBrk="1" hangingPunct="1">
              <a:buFontTx/>
              <a:buNone/>
              <a:defRPr/>
            </a:pPr>
            <a:endParaRPr lang="pl-PL" altLang="pl-PL" sz="1400" dirty="0" smtClean="0"/>
          </a:p>
          <a:p>
            <a:pPr marL="266700" indent="-266700" eaLnBrk="1" hangingPunct="1">
              <a:buFontTx/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B1948-2A08-42C7-A8AF-68CC8DFEF914}" type="slidenum">
              <a:rPr lang="pl-PL" altLang="pl-PL"/>
              <a:pPr>
                <a:defRPr/>
              </a:pPr>
              <a:t>7</a:t>
            </a:fld>
            <a:endParaRPr lang="pl-PL" altLang="pl-PL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03237"/>
          </a:xfrm>
        </p:spPr>
        <p:txBody>
          <a:bodyPr/>
          <a:lstStyle/>
          <a:p>
            <a:pPr eaLnBrk="1" hangingPunct="1"/>
            <a:r>
              <a:rPr lang="pl-PL" altLang="pl-PL" sz="2000" dirty="0" smtClean="0">
                <a:solidFill>
                  <a:schemeClr val="hlink"/>
                </a:solidFill>
              </a:rPr>
              <a:t>Kategoryzacja Klientów – porównanie wyników 2019r. do 2020r.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611188" y="4365625"/>
            <a:ext cx="82296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endParaRPr lang="pl-PL" altLang="pl-PL" sz="2000"/>
          </a:p>
        </p:txBody>
      </p:sp>
      <p:sp>
        <p:nvSpPr>
          <p:cNvPr id="8198" name="Rectangle 64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l-PL" altLang="pl-PL" sz="2800"/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2979564"/>
              </p:ext>
            </p:extLst>
          </p:nvPr>
        </p:nvGraphicFramePr>
        <p:xfrm>
          <a:off x="1367074" y="1052736"/>
          <a:ext cx="6552728" cy="495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Arkusz" r:id="rId4" imgW="4282369" imgH="3238539" progId="Excel.Sheet.12">
                  <p:embed/>
                </p:oleObj>
              </mc:Choice>
              <mc:Fallback>
                <p:oleObj name="Arkusz" r:id="rId4" imgW="4282369" imgH="32385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67074" y="1052736"/>
                        <a:ext cx="6552728" cy="4954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C2AB33-353B-43A5-9732-001C615D480E}" type="slidenum">
              <a:rPr lang="pl-PL" altLang="pl-PL"/>
              <a:pPr>
                <a:defRPr/>
              </a:pPr>
              <a:t>8</a:t>
            </a:fld>
            <a:endParaRPr lang="pl-PL" altLang="pl-PL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92163"/>
          </a:xfrm>
        </p:spPr>
        <p:txBody>
          <a:bodyPr/>
          <a:lstStyle/>
          <a:p>
            <a:pPr eaLnBrk="1" hangingPunct="1"/>
            <a:r>
              <a:rPr lang="pl-PL" altLang="pl-PL" sz="2400" smtClean="0">
                <a:solidFill>
                  <a:schemeClr val="hlink"/>
                </a:solidFill>
              </a:rPr>
              <a:t>W 2020 </a:t>
            </a:r>
            <a:r>
              <a:rPr lang="pl-PL" altLang="pl-PL" sz="2400" dirty="0" smtClean="0">
                <a:solidFill>
                  <a:schemeClr val="hlink"/>
                </a:solidFill>
              </a:rPr>
              <a:t>roku: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052737"/>
            <a:ext cx="8353425" cy="5544914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Sprzedaliśmy </a:t>
            </a:r>
            <a:r>
              <a:rPr lang="pl-PL" altLang="pl-PL" sz="1600" b="1" dirty="0" smtClean="0"/>
              <a:t>151 szt</a:t>
            </a:r>
            <a:r>
              <a:rPr lang="pl-PL" altLang="pl-PL" sz="1600" dirty="0" smtClean="0"/>
              <a:t>. drukarek </a:t>
            </a:r>
            <a:r>
              <a:rPr lang="pl-PL" altLang="pl-PL" sz="1600" dirty="0" smtClean="0">
                <a:solidFill>
                  <a:schemeClr val="bg1">
                    <a:lumMod val="65000"/>
                  </a:schemeClr>
                </a:solidFill>
              </a:rPr>
              <a:t>(203 w 2019)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Największy udział % w obrocie miała sprzedaż grupy towarowej: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Folia bez nadruku:              22%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Folia z nadrukiem FL, HP:  16%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Papier bez nadruku:           15%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Kalki:                                  15%</a:t>
            </a:r>
          </a:p>
          <a:p>
            <a:pPr marL="0" indent="0" algn="just" eaLnBrk="1" hangingPunct="1">
              <a:buFontTx/>
              <a:buNone/>
            </a:pPr>
            <a:endParaRPr lang="pl-PL" altLang="pl-PL" sz="1600" b="1" dirty="0" smtClean="0"/>
          </a:p>
          <a:p>
            <a:pPr marL="0" indent="0" algn="just" eaLnBrk="1" hangingPunct="1">
              <a:buFontTx/>
              <a:buNone/>
            </a:pPr>
            <a:r>
              <a:rPr lang="pl-PL" altLang="pl-PL" sz="1600" b="1" dirty="0" smtClean="0"/>
              <a:t>740 Klientów </a:t>
            </a:r>
            <a:r>
              <a:rPr lang="pl-PL" altLang="pl-PL" sz="1600" dirty="0" smtClean="0"/>
              <a:t>dokonało zakupu towaru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(816 w 2019)</a:t>
            </a:r>
          </a:p>
          <a:p>
            <a:pPr marL="0" indent="0" algn="just" eaLnBrk="1" hangingPunct="1">
              <a:buNone/>
            </a:pPr>
            <a:r>
              <a:rPr lang="pl-PL" altLang="pl-PL" sz="1600" dirty="0" smtClean="0"/>
              <a:t>Pozyskaliśmy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 74</a:t>
            </a:r>
            <a:r>
              <a:rPr lang="pl-PL" altLang="pl-PL" sz="1600" dirty="0" smtClean="0"/>
              <a:t> nowych Klientów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(101 w 2019r.)</a:t>
            </a:r>
            <a:r>
              <a:rPr lang="pl-PL" altLang="pl-PL" sz="1600" dirty="0" smtClean="0"/>
              <a:t>, w tym 10 z potencjałem A, B. </a:t>
            </a:r>
          </a:p>
          <a:p>
            <a:pPr marL="0" indent="0" eaLnBrk="1" hangingPunct="1">
              <a:buNone/>
            </a:pPr>
            <a:r>
              <a:rPr lang="pl-PL" altLang="pl-PL" sz="1600" dirty="0" smtClean="0"/>
              <a:t>Straciliśmy</a:t>
            </a:r>
            <a:r>
              <a:rPr lang="pl-PL" altLang="pl-PL" sz="1600" b="1" dirty="0" smtClean="0">
                <a:solidFill>
                  <a:srgbClr val="FF0000"/>
                </a:solidFill>
              </a:rPr>
              <a:t> 241 </a:t>
            </a:r>
            <a:r>
              <a:rPr lang="pl-PL" altLang="pl-PL" sz="1600" dirty="0" smtClean="0"/>
              <a:t>Klientów aktywnych w 2019 roku, którzy nie dokonali zakupu w roku 2020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(237 w 2019)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b="1" dirty="0" smtClean="0">
              <a:solidFill>
                <a:srgbClr val="006600"/>
              </a:solidFill>
            </a:endParaRPr>
          </a:p>
          <a:p>
            <a:pPr marL="0" indent="0" eaLnBrk="1" hangingPunct="1">
              <a:buNone/>
              <a:defRPr/>
            </a:pPr>
            <a:r>
              <a:rPr lang="pl-PL" altLang="pl-PL" sz="1600" dirty="0" smtClean="0"/>
              <a:t>Wystawiono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4993</a:t>
            </a:r>
            <a:r>
              <a:rPr lang="pl-PL" altLang="pl-PL" sz="1600" dirty="0" smtClean="0"/>
              <a:t> </a:t>
            </a:r>
            <a:r>
              <a:rPr lang="pl-PL" altLang="pl-PL" sz="1600" b="1" dirty="0">
                <a:solidFill>
                  <a:srgbClr val="006600"/>
                </a:solidFill>
              </a:rPr>
              <a:t>faktur</a:t>
            </a:r>
            <a:r>
              <a:rPr lang="pl-PL" altLang="pl-PL" sz="1600" dirty="0"/>
              <a:t>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(5334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2019)</a:t>
            </a:r>
          </a:p>
          <a:p>
            <a:pPr marL="0" indent="0" eaLnBrk="1" hangingPunct="1">
              <a:buNone/>
              <a:defRPr/>
            </a:pPr>
            <a:r>
              <a:rPr lang="pl-PL" altLang="pl-PL" sz="1600" dirty="0" smtClean="0"/>
              <a:t>Przyjęto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24 zwroty</a:t>
            </a:r>
            <a:r>
              <a:rPr lang="pl-PL" altLang="pl-PL" sz="1600" dirty="0" smtClean="0">
                <a:solidFill>
                  <a:srgbClr val="006600"/>
                </a:solidFill>
              </a:rPr>
              <a:t> </a:t>
            </a:r>
            <a:r>
              <a:rPr lang="pl-PL" altLang="pl-PL" sz="1600" dirty="0"/>
              <a:t>towaru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(35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roku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2019). </a:t>
            </a:r>
            <a:endParaRPr lang="pl-PL" altLang="pl-PL" sz="1600" dirty="0"/>
          </a:p>
          <a:p>
            <a:pPr marL="0" indent="0" eaLnBrk="1" hangingPunct="1">
              <a:buNone/>
              <a:defRPr/>
            </a:pPr>
            <a:r>
              <a:rPr lang="pl-PL" altLang="pl-PL" sz="1600" dirty="0" smtClean="0"/>
              <a:t>Wpłynęły </a:t>
            </a:r>
            <a:r>
              <a:rPr lang="pl-PL" altLang="pl-PL" sz="1600" b="1" dirty="0">
                <a:solidFill>
                  <a:srgbClr val="006600"/>
                </a:solidFill>
              </a:rPr>
              <a:t>3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 reklamacje </a:t>
            </a:r>
            <a:r>
              <a:rPr lang="pl-PL" altLang="pl-PL" sz="1600" dirty="0"/>
              <a:t>od Klientów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(6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2019)</a:t>
            </a:r>
          </a:p>
          <a:p>
            <a:pPr marL="0" indent="0" eaLnBrk="1" hangingPunct="1">
              <a:buNone/>
              <a:defRPr/>
            </a:pPr>
            <a:r>
              <a:rPr lang="pl-PL" altLang="pl-PL" sz="1600" dirty="0" smtClean="0"/>
              <a:t>Wysłano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6601 paczek i 92 palety</a:t>
            </a:r>
            <a:r>
              <a:rPr lang="pl-PL" altLang="pl-PL" sz="1600" dirty="0" smtClean="0">
                <a:solidFill>
                  <a:srgbClr val="006600"/>
                </a:solidFill>
              </a:rPr>
              <a:t> </a:t>
            </a:r>
            <a:r>
              <a:rPr lang="pl-PL" altLang="pl-PL" sz="1600" dirty="0"/>
              <a:t>do Klientów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5811 paczek i 60 palet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2019)</a:t>
            </a:r>
          </a:p>
          <a:p>
            <a:pPr marL="0" indent="0" eaLnBrk="1" hangingPunct="1">
              <a:buNone/>
              <a:defRPr/>
            </a:pP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Zrezygnowaliśmy z możliwości odbiorów osobistych towaru przez Klientów.</a:t>
            </a:r>
            <a:endParaRPr lang="pl-PL" altLang="pl-PL" sz="1800" dirty="0" smtClean="0"/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pl-PL" altLang="pl-PL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9ED3E-7071-4CEA-AA3E-EA896053B480}" type="slidenum">
              <a:rPr lang="pl-PL" altLang="pl-PL"/>
              <a:pPr>
                <a:defRPr/>
              </a:pPr>
              <a:t>9</a:t>
            </a:fld>
            <a:endParaRPr lang="pl-PL" altLang="pl-PL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10 Top Klientów 2020 roku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916832"/>
            <a:ext cx="4176911" cy="460851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altLang="pl-PL" sz="1400" dirty="0">
                <a:solidFill>
                  <a:srgbClr val="0000CC"/>
                </a:solidFill>
              </a:rPr>
              <a:t>Obrót </a:t>
            </a:r>
            <a:r>
              <a:rPr lang="pl-PL" altLang="pl-PL" sz="1400" dirty="0" smtClean="0">
                <a:solidFill>
                  <a:srgbClr val="0000CC"/>
                </a:solidFill>
              </a:rPr>
              <a:t>2020</a:t>
            </a:r>
          </a:p>
          <a:p>
            <a:pPr algn="ctr" eaLnBrk="1" hangingPunct="1">
              <a:buFontTx/>
              <a:buNone/>
              <a:defRPr/>
            </a:pPr>
            <a:endParaRPr lang="pl-PL" altLang="pl-PL" sz="1400" dirty="0">
              <a:solidFill>
                <a:srgbClr val="0000CC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PHARMACOSM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ROYALCANIN/ROYALCAN2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HUSQVARNA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ARCELOR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POLPLAST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CERSANIT/CERSANITII/CERSANITIV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CERKAMED</a:t>
            </a:r>
            <a:endParaRPr lang="pl-PL" altLang="pl-PL" sz="1400" dirty="0">
              <a:solidFill>
                <a:srgbClr val="00B050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EXPRAN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MĄCZKA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BRUKBET</a:t>
            </a:r>
            <a:endParaRPr lang="pl-PL" altLang="pl-PL" sz="1400" dirty="0"/>
          </a:p>
          <a:p>
            <a:pPr eaLnBrk="1" hangingPunct="1">
              <a:buFontTx/>
              <a:buNone/>
              <a:defRPr/>
            </a:pPr>
            <a:endParaRPr lang="pl-PL" altLang="pl-PL" sz="2000" b="1" dirty="0" smtClean="0"/>
          </a:p>
          <a:p>
            <a:pPr eaLnBrk="1" hangingPunct="1">
              <a:buFontTx/>
              <a:buNone/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36563" y="1079500"/>
            <a:ext cx="82819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altLang="pl-PL" dirty="0">
                <a:solidFill>
                  <a:schemeClr val="tx1"/>
                </a:solidFill>
                <a:latin typeface="+mj-lt"/>
              </a:rPr>
              <a:t>Klienci, którzy wygenerowani największy obrót </a:t>
            </a:r>
            <a:r>
              <a:rPr lang="pl-PL" altLang="pl-PL" dirty="0" smtClean="0">
                <a:solidFill>
                  <a:schemeClr val="tx1"/>
                </a:solidFill>
                <a:latin typeface="+mj-lt"/>
              </a:rPr>
              <a:t>w 2020 </a:t>
            </a:r>
            <a:r>
              <a:rPr lang="pl-PL" altLang="pl-PL" dirty="0">
                <a:solidFill>
                  <a:schemeClr val="tx1"/>
                </a:solidFill>
                <a:latin typeface="+mj-lt"/>
              </a:rPr>
              <a:t>roku: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16463" y="1916832"/>
            <a:ext cx="424656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Obrót </a:t>
            </a:r>
            <a:r>
              <a:rPr lang="pl-PL" altLang="pl-PL" sz="1400" dirty="0" smtClean="0">
                <a:solidFill>
                  <a:schemeClr val="bg2"/>
                </a:solidFill>
              </a:rPr>
              <a:t>2019</a:t>
            </a:r>
          </a:p>
          <a:p>
            <a:pPr algn="ctr" eaLnBrk="1" hangingPunct="1">
              <a:buFontTx/>
              <a:buNone/>
              <a:defRPr/>
            </a:pPr>
            <a:endParaRPr lang="pl-PL" altLang="pl-PL" sz="1400" dirty="0">
              <a:solidFill>
                <a:schemeClr val="bg2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rgbClr val="FF0000"/>
                </a:solidFill>
              </a:rPr>
              <a:t>WAY2WEB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PHARMACOSM 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EXPRAN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ROYALCANIN/ROYALCAN2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CERSANIT/CERSANITII/CERSANITIV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MĄCZKA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BRUKBET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HUSQVARNA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ARCELOR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>
                <a:solidFill>
                  <a:schemeClr val="bg2"/>
                </a:solidFill>
              </a:rPr>
              <a:t>POLPLAST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986E5-7592-4759-A6A6-DC4B71C5DF1B}" type="slidenum">
              <a:rPr lang="pl-PL" altLang="pl-PL"/>
              <a:pPr>
                <a:defRPr/>
              </a:pPr>
              <a:t>10</a:t>
            </a:fld>
            <a:endParaRPr lang="pl-PL" altLang="pl-PL"/>
          </a:p>
        </p:txBody>
      </p:sp>
      <p:graphicFrame>
        <p:nvGraphicFramePr>
          <p:cNvPr id="301913" name="Group 85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09069909"/>
              </p:ext>
            </p:extLst>
          </p:nvPr>
        </p:nvGraphicFramePr>
        <p:xfrm>
          <a:off x="539750" y="981075"/>
          <a:ext cx="8229600" cy="3680654"/>
        </p:xfrm>
        <a:graphic>
          <a:graphicData uri="http://schemas.openxmlformats.org/drawingml/2006/table">
            <a:tbl>
              <a:tblPr/>
              <a:tblGrid>
                <a:gridCol w="379412"/>
                <a:gridCol w="1431925"/>
                <a:gridCol w="1874838"/>
                <a:gridCol w="4543425"/>
              </a:tblGrid>
              <a:tr h="652463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Cele strategiczne na 2021 rok</a:t>
                      </a:r>
                      <a:endParaRPr kumimoji="0" lang="pl-PL" alt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27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Lp.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Rodzaj celu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Odpowiedzialny za realizację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Opis celu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819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sprzedażowy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Dział Handlowy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PS 2021= PS 2020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Wzrost kwoty obrotu o ok.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w stosunku do kwoty obrotu osiągniętej w roku 2020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9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sprzedażowy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Dział Handlowy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Arial" charset="0"/>
                        </a:rPr>
                        <a:t>PS 2021= PS 2020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Wzrost kwoty marży o ok.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w stosunku do kwoty marży osiągniętej w roku 2020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jakościowy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BOK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zamówień od Klientów zrealizowanych w zadeklarowanym terminie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83C11-1D3E-44F2-AFBF-1BFD29AFD752}" type="slidenum">
              <a:rPr lang="pl-PL" altLang="pl-PL"/>
              <a:pPr>
                <a:defRPr/>
              </a:pPr>
              <a:t>11</a:t>
            </a:fld>
            <a:endParaRPr lang="pl-PL" altLang="pl-PL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360362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Plan działań na 2021 rok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052513"/>
            <a:ext cx="8435975" cy="5472112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Działania związane z realizacją celów sprzedażowych:</a:t>
            </a:r>
            <a:endParaRPr lang="pl-PL" altLang="pl-PL" sz="1800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Budowanie relacji z Klientami (z potencjałem A, B),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lojalności kluczowych Klientów </a:t>
            </a:r>
            <a:r>
              <a:rPr lang="pl-PL" altLang="pl-PL" sz="1800" smtClean="0"/>
              <a:t>(kategoria </a:t>
            </a:r>
            <a:r>
              <a:rPr lang="pl-PL" altLang="pl-PL" sz="1800" smtClean="0"/>
              <a:t>A)</a:t>
            </a:r>
            <a:endParaRPr lang="pl-PL" altLang="pl-PL" sz="1800" dirty="0" smtClean="0"/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Rozwój kluczowych Klientów Firmy (z potencjałem A)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Pozyskanie nowych Klientów z potencjałem A, B,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wdrożeń.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endParaRPr lang="pl-PL" altLang="pl-PL" sz="1800" b="1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Działania związane z realizacją celów jakościowych:</a:t>
            </a:r>
            <a:endParaRPr lang="pl-PL" altLang="pl-PL" sz="1800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terminowości realizacji zamówień,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reklamacji i zwrotów towarów, 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zadowolenia klientów.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endParaRPr lang="pl-PL" altLang="pl-PL" sz="1800" b="1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Pozostałe działania i inwestycje.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Podnoszenie kwalifikacji pracowników poprzez szkolenia i warsztaty,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Doskonalenie i dostosowanie funkcjonujących programów do potrzeb Firmy oraz modernizacja sprzętu komputerowego,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Utrzymanie pakietów medycznych dla pracowników,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Doskonalenie obowiązujących procedur i systemów,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Uruchomienie programu PPK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Rebranding marki</a:t>
            </a:r>
          </a:p>
          <a:p>
            <a:pPr marL="266700" indent="-266700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rgbClr val="7CB6CA"/>
            </a:solidFill>
            <a:effectLst/>
            <a:latin typeface="Impac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rgbClr val="7CB6CA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12374</TotalTime>
  <Words>1008</Words>
  <Application>Microsoft Office PowerPoint</Application>
  <PresentationFormat>Pokaz na ekranie (4:3)</PresentationFormat>
  <Paragraphs>170</Paragraphs>
  <Slides>11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3" baseType="lpstr">
      <vt:lpstr>Projekt domyślny</vt:lpstr>
      <vt:lpstr>Arkusz</vt:lpstr>
      <vt:lpstr> PODSUMOWANIE  roku 2020 CELE STRATEGICZNE na rok 2021  </vt:lpstr>
      <vt:lpstr>Realizacja celów strategicznych - 2020 rok</vt:lpstr>
      <vt:lpstr>Obroty w poszczególnych miesiącach 2020 roku  w odniesieniu do średniej miesięcznej PSO’20</vt:lpstr>
      <vt:lpstr>Wzrost kwoty obrotów i marży na przestrzeni ostatnich lat</vt:lpstr>
      <vt:lpstr> Podsumowanie realizacji działań w 2020 związanych z realizacją  celów sprzedażowych</vt:lpstr>
      <vt:lpstr> Podsumowanie realizacji działań w 2020 związanych z realizacją  celów jakościowych</vt:lpstr>
      <vt:lpstr>Kategoryzacja Klientów – porównanie wyników 2019r. do 2020r.</vt:lpstr>
      <vt:lpstr>W 2020 roku:</vt:lpstr>
      <vt:lpstr>10 Top Klientów 2020 roku</vt:lpstr>
      <vt:lpstr>Prezentacja programu PowerPoint</vt:lpstr>
      <vt:lpstr>Plan działań na 2021 rok</vt:lpstr>
    </vt:vector>
  </TitlesOfParts>
  <Company>ETISOFT Sp. z o.o.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Michał Adamczyk</dc:creator>
  <cp:lastModifiedBy>Katarzyna O.</cp:lastModifiedBy>
  <cp:revision>868</cp:revision>
  <dcterms:created xsi:type="dcterms:W3CDTF">2004-07-01T09:02:29Z</dcterms:created>
  <dcterms:modified xsi:type="dcterms:W3CDTF">2021-01-29T09:46:33Z</dcterms:modified>
</cp:coreProperties>
</file>