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325" r:id="rId2"/>
    <p:sldId id="332" r:id="rId3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-58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35D654-4F1E-4583-9ADC-F76DEB520A00}" type="datetimeFigureOut">
              <a:rPr lang="pl-PL" smtClean="0"/>
              <a:t>2026-02-05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xmlns="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xmlns="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xmlns="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xmlns="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xmlns="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xmlns="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xmlns="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xmlns="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xmlns="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xmlns="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xmlns="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xmlns="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xmlns="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xmlns="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xmlns="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xmlns="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xmlns="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xmlns="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xmlns="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xmlns="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xmlns="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xmlns="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xmlns="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xmlns="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xmlns="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xmlns="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xmlns="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xmlns="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xmlns="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xmlns="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xmlns="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xmlns="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xmlns="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xmlns="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xmlns="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xmlns="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xmlns="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xmlns="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xmlns="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xmlns="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xmlns="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xmlns="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xmlns="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xmlns="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xmlns="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xmlns="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xmlns="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xmlns="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xmlns="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xmlns="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xmlns="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xmlns="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xmlns="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xmlns="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xmlns="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xmlns="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xmlns="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xmlns="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xmlns="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xmlns="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xmlns="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xmlns="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xmlns="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xmlns="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xmlns="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xmlns="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xmlns="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xmlns="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xmlns="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xmlns="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xmlns="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xmlns="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xmlns="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xmlns="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xmlns="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xmlns="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xmlns="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xmlns="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xmlns="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xmlns="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xmlns="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xmlns="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xmlns="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xmlns="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xmlns="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xmlns="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xmlns="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xmlns="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xmlns="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xmlns="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xmlns="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xmlns="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xmlns="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xmlns="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xmlns="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xmlns="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xmlns="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xmlns="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xmlns="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xmlns="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xmlns="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xmlns="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xmlns="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xmlns="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xmlns="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xmlns="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xmlns="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xmlns="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xmlns="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xmlns="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xmlns="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xmlns="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xmlns="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xmlns="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xmlns="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xmlns="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xmlns="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xmlns="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xmlns="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xmlns="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xmlns="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xmlns="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xmlns="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xmlns="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xmlns="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xmlns="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xmlns="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xmlns="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xmlns="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xmlns="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xmlns="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xmlns="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xmlns="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xmlns="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xmlns="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xmlns="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xmlns="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xmlns="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xmlns="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xmlns="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xmlns="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xmlns="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xmlns="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xmlns="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xmlns="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xmlns="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xmlns="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xmlns="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xmlns="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xmlns="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xmlns="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xmlns="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xmlns="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xmlns="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xmlns="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xmlns="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xmlns="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xmlns="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xmlns="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xmlns="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xmlns="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xmlns="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xmlns="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xmlns="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xmlns="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xmlns="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xmlns="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xmlns="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xmlns="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xmlns="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xmlns="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xmlns="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xmlns="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xmlns="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xmlns="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xmlns="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xmlns="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xmlns="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xmlns="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xmlns="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xmlns="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xmlns="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xmlns="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xmlns="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xmlns="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xmlns="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xmlns="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xmlns="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xmlns="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xmlns="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xmlns="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xmlns="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xmlns="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xmlns="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xmlns="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xmlns="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xmlns="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xmlns="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xmlns="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xmlns="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xmlns="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xmlns="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xmlns="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xmlns="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xmlns="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xmlns="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xmlns="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xmlns="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xmlns="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xmlns="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xmlns="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xmlns="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xmlns="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xmlns="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xmlns="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xmlns="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xmlns="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xmlns="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xmlns="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xmlns="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xmlns="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xmlns="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xmlns="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xmlns="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xmlns="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xmlns="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xmlns="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xmlns="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xmlns="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xmlns="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xmlns="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xmlns="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xmlns="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xmlns="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xmlns="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xmlns="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xmlns="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xmlns="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xmlns="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xmlns="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xmlns="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xmlns="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xmlns="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xmlns="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xmlns="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xmlns="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xmlns="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xmlns="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xmlns="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xmlns="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xmlns="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xmlns="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xmlns="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xmlns="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xmlns="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xmlns="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xmlns="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xmlns="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xmlns="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xmlns="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xmlns="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xmlns="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xmlns="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xmlns="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xmlns="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xmlns="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xmlns="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xmlns="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xmlns="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xmlns="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xmlns="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xmlns="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xmlns="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xmlns="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xmlns="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xmlns="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xmlns="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xmlns="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xmlns="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xmlns="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xmlns="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xmlns="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xmlns="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xmlns="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xmlns="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xmlns="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xmlns="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xmlns="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xmlns="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xmlns="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xmlns="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xmlns="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xmlns="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xmlns="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xmlns="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xmlns="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xmlns="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xmlns="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xmlns="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xmlns="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xmlns="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xmlns="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xmlns="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xmlns="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xmlns="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xmlns="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xmlns="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xmlns="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xmlns="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xmlns="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xmlns="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xmlns="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xmlns="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xmlns="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xmlns="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xmlns="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xmlns="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xmlns="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xmlns="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xmlns="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xmlns="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xmlns="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xmlns="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xmlns="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xmlns="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xmlns="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xmlns="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xmlns="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xmlns="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xmlns="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xmlns="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xmlns="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xmlns="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xmlns="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xmlns="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xmlns="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xmlns="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xmlns="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xmlns="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xmlns="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xmlns="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xmlns="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xmlns="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xmlns="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xmlns="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xmlns="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xmlns="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xmlns="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xmlns="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xmlns="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xmlns="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xmlns="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xmlns="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xmlns="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xmlns="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xmlns="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xmlns="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xmlns="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xmlns="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xmlns="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xmlns="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xmlns="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xmlns="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xmlns="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xmlns="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xmlns="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xmlns="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xmlns="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xmlns="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xmlns="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xmlns="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xmlns="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xmlns="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xmlns="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xmlns="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xmlns="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xmlns="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xmlns="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xmlns="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xmlns="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xmlns="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xmlns="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xmlns="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xmlns="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xmlns="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xmlns="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xmlns="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xmlns="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xmlns="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xmlns="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xmlns="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xmlns="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xmlns="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xmlns="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xmlns="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xmlns="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xmlns="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xmlns="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xmlns="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xmlns="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xmlns="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xmlns="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xmlns="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xmlns="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xmlns="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xmlns="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xmlns="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xmlns="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xmlns="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xmlns="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xmlns="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xmlns="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xmlns="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xmlns="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xmlns="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xmlns="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xmlns="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xmlns="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xmlns="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xmlns="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xmlns="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xmlns="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xmlns="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xmlns="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xmlns="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xmlns="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xmlns="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xmlns="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xmlns="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xmlns="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xmlns="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xmlns="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xmlns="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xmlns="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xmlns="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xmlns="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xmlns="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xmlns="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xmlns="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xmlns="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xmlns="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xmlns="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xmlns="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xmlns="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xmlns="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xmlns="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xmlns="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xmlns="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xmlns="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xmlns="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xmlns="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xmlns="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xmlns="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xmlns="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xmlns="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xmlns="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xmlns="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xmlns="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xmlns="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xmlns="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xmlns="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xmlns="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xmlns="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xmlns="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xmlns="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xmlns="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xmlns="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xmlns="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xmlns="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xmlns="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xmlns="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xmlns="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xmlns="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xmlns="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xmlns="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xmlns="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xmlns="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xmlns="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xmlns="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xmlns="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xmlns="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xmlns="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xmlns="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xmlns="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xmlns="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xmlns="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xmlns="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xmlns="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xmlns="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xmlns="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xmlns="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xmlns="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xmlns="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xmlns="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xmlns="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xmlns="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xmlns="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xmlns="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xmlns="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xmlns="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xmlns="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xmlns="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xmlns="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xmlns="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xmlns="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xmlns="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xmlns="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xmlns="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xmlns="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xmlns="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xmlns="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xmlns="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xmlns="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xmlns="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xmlns="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xmlns="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xmlns="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xmlns="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xmlns="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xmlns="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xmlns="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xmlns="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xmlns="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xmlns="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xmlns="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xmlns="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xmlns="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xmlns="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xmlns="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xmlns="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xmlns="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xmlns="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xmlns="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xmlns="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xmlns="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xmlns="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xmlns="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xmlns="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xmlns="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xmlns="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xmlns="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xmlns="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xmlns="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xmlns="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xmlns="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xmlns="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xmlns="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xmlns="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xmlns="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xmlns="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xmlns="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xmlns="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xmlns="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xmlns="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xmlns="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xmlns="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xmlns="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xmlns="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xmlns="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xmlns="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xmlns="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xmlns="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xmlns="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xmlns="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xmlns="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xmlns="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xmlns="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xmlns="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xmlns="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xmlns="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xmlns="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xmlns="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xmlns="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xmlns="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xmlns="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xmlns="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xmlns="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xmlns="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xmlns="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xmlns="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xmlns="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xmlns="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xmlns="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xmlns="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xmlns="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xmlns="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xmlns="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xmlns="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xmlns="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xmlns="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xmlns="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xmlns="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xmlns="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xmlns="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xmlns="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xmlns="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xmlns="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xmlns="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65" r:id="rId27"/>
    <p:sldLayoutId id="2147483663" r:id="rId28"/>
    <p:sldLayoutId id="2147483689" r:id="rId29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4331" y="882870"/>
            <a:ext cx="6070379" cy="599090"/>
          </a:xfrm>
        </p:spPr>
        <p:txBody>
          <a:bodyPr>
            <a:normAutofit/>
          </a:bodyPr>
          <a:lstStyle/>
          <a:p>
            <a:pPr algn="ctr" fontAlgn="base">
              <a:lnSpc>
                <a:spcPct val="120000"/>
              </a:lnSpc>
            </a:pPr>
            <a:r>
              <a:rPr lang="pl-PL" sz="1800" b="1" dirty="0" smtClean="0">
                <a:solidFill>
                  <a:schemeClr val="accent1"/>
                </a:solidFill>
              </a:rPr>
              <a:t>Obroty na przestrzeni ostatnich lat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4"/>
                </a:solidFill>
              </a:rPr>
              <a:t>ETISOFT KRAKÓW - PODSUMOWANIE DZIAŁALNOŚCI 2025</a:t>
            </a:r>
            <a:endParaRPr lang="pl-PL" b="1" dirty="0">
              <a:solidFill>
                <a:schemeClr val="accent4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</a:t>
            </a:fld>
            <a:endParaRPr lang="en-US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171059"/>
              </p:ext>
            </p:extLst>
          </p:nvPr>
        </p:nvGraphicFramePr>
        <p:xfrm>
          <a:off x="7315200" y="2798378"/>
          <a:ext cx="4177862" cy="3270024"/>
        </p:xfrm>
        <a:graphic>
          <a:graphicData uri="http://schemas.openxmlformats.org/drawingml/2006/table">
            <a:tbl>
              <a:tblPr/>
              <a:tblGrid>
                <a:gridCol w="3043995"/>
                <a:gridCol w="1133867"/>
              </a:tblGrid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BRANŻA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% </a:t>
                      </a:r>
                      <a:r>
                        <a:rPr lang="pl-PL" sz="1600" b="1" i="0" u="none" strike="noStrike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OBR.'25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Chemiczna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17,0%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Elektroniczna </a:t>
                      </a:r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i </a:t>
                      </a:r>
                      <a:r>
                        <a:rPr lang="pl-PL" sz="1600" b="0" i="0" u="none" strike="noStrike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elektromaszynowa</a:t>
                      </a:r>
                      <a:endParaRPr lang="pl-PL" sz="16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15,0%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Inne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13,1%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Budowlana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12,4%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Motoryzacyjna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11,6%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Urzędy i instytucje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Hutnictwo i przemysł metalowy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10,9%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Tekstylna i obuwnicza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2,1%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Pośrednicy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1,8%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Spożywcza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4,3%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502"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Ogrodnicza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0,7%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 txBox="1">
            <a:spLocks/>
          </p:cNvSpPr>
          <p:nvPr/>
        </p:nvSpPr>
        <p:spPr>
          <a:xfrm>
            <a:off x="7102366" y="909150"/>
            <a:ext cx="4603530" cy="1739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00000"/>
              </a:lnSpc>
            </a:pPr>
            <a:r>
              <a:rPr lang="pl-PL" sz="1800" b="1" dirty="0" smtClean="0">
                <a:solidFill>
                  <a:schemeClr val="accent3"/>
                </a:solidFill>
              </a:rPr>
              <a:t>Klienci i potencjalni klienci</a:t>
            </a:r>
            <a:r>
              <a:rPr lang="pl-PL" sz="1800" b="1" dirty="0" smtClean="0">
                <a:solidFill>
                  <a:schemeClr val="accent3"/>
                </a:solidFill>
              </a:rPr>
              <a:t>:</a:t>
            </a:r>
          </a:p>
          <a:p>
            <a:pPr algn="ctr" fontAlgn="base">
              <a:lnSpc>
                <a:spcPct val="100000"/>
              </a:lnSpc>
            </a:pPr>
            <a:r>
              <a:rPr lang="pl-PL" sz="1600" b="1" dirty="0" smtClean="0">
                <a:solidFill>
                  <a:schemeClr val="accent3"/>
                </a:solidFill>
              </a:rPr>
              <a:t>543</a:t>
            </a:r>
            <a:r>
              <a:rPr lang="pl-PL" sz="1600" dirty="0" smtClean="0">
                <a:solidFill>
                  <a:schemeClr val="accent3"/>
                </a:solidFill>
              </a:rPr>
              <a:t> </a:t>
            </a:r>
            <a:r>
              <a:rPr lang="pl-PL" sz="1600" dirty="0" smtClean="0">
                <a:solidFill>
                  <a:schemeClr val="accent3"/>
                </a:solidFill>
              </a:rPr>
              <a:t>aktywnych klientów w roku 2025</a:t>
            </a:r>
          </a:p>
          <a:p>
            <a:pPr algn="ctr" fontAlgn="base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600" b="1" dirty="0" smtClean="0">
                <a:solidFill>
                  <a:schemeClr val="accent4"/>
                </a:solidFill>
              </a:rPr>
              <a:t>Top: HUSQVARNA, FAGRON, VESUVIUS, </a:t>
            </a:r>
            <a:r>
              <a:rPr lang="pl-PL" sz="1600" b="1" dirty="0">
                <a:solidFill>
                  <a:schemeClr val="accent4"/>
                </a:solidFill>
              </a:rPr>
              <a:t>TECH</a:t>
            </a:r>
            <a:r>
              <a:rPr lang="pl-PL" sz="1600" b="1" dirty="0" smtClean="0">
                <a:solidFill>
                  <a:schemeClr val="accent4"/>
                </a:solidFill>
              </a:rPr>
              <a:t>, FORMASTER, CERKAMED, BORGWARNER, TREFL</a:t>
            </a:r>
          </a:p>
          <a:p>
            <a:pPr algn="ctr" fontAlgn="base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600" b="1" dirty="0" smtClean="0">
                <a:solidFill>
                  <a:schemeClr val="accent3"/>
                </a:solidFill>
              </a:rPr>
              <a:t>655</a:t>
            </a:r>
            <a:r>
              <a:rPr lang="pl-PL" sz="1600" dirty="0" smtClean="0">
                <a:solidFill>
                  <a:schemeClr val="accent3"/>
                </a:solidFill>
              </a:rPr>
              <a:t> klientów nieaktywnych</a:t>
            </a:r>
          </a:p>
          <a:p>
            <a:pPr algn="ctr" fontAlgn="base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600" b="1" dirty="0" smtClean="0">
                <a:solidFill>
                  <a:schemeClr val="accent3"/>
                </a:solidFill>
              </a:rPr>
              <a:t>2179</a:t>
            </a:r>
            <a:r>
              <a:rPr lang="pl-PL" sz="1600" dirty="0" smtClean="0">
                <a:solidFill>
                  <a:schemeClr val="accent3"/>
                </a:solidFill>
              </a:rPr>
              <a:t> potencjalnych klientów na etapie handlowy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31" y="1389336"/>
            <a:ext cx="6070379" cy="335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 txBox="1">
            <a:spLocks/>
          </p:cNvSpPr>
          <p:nvPr/>
        </p:nvSpPr>
        <p:spPr>
          <a:xfrm>
            <a:off x="945930" y="5052848"/>
            <a:ext cx="5998779" cy="1332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800" b="1" dirty="0" smtClean="0">
                <a:solidFill>
                  <a:schemeClr val="accent4"/>
                </a:solidFill>
              </a:rPr>
              <a:t>Etisoft Kraków Team liczy 12 osób</a:t>
            </a:r>
          </a:p>
          <a:p>
            <a:pPr algn="ctr" fontAlgn="base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600" dirty="0" smtClean="0">
                <a:solidFill>
                  <a:schemeClr val="accent4"/>
                </a:solidFill>
              </a:rPr>
              <a:t>Handlowy: </a:t>
            </a:r>
            <a:r>
              <a:rPr lang="pl-PL" sz="1600" b="1" dirty="0" smtClean="0">
                <a:solidFill>
                  <a:schemeClr val="accent4"/>
                </a:solidFill>
              </a:rPr>
              <a:t>3</a:t>
            </a:r>
            <a:r>
              <a:rPr lang="pl-PL" sz="1600" dirty="0" smtClean="0">
                <a:solidFill>
                  <a:schemeClr val="accent4"/>
                </a:solidFill>
              </a:rPr>
              <a:t>, BOK: </a:t>
            </a:r>
            <a:r>
              <a:rPr lang="pl-PL" sz="1600" b="1" dirty="0" smtClean="0">
                <a:solidFill>
                  <a:schemeClr val="accent4"/>
                </a:solidFill>
              </a:rPr>
              <a:t>3</a:t>
            </a:r>
            <a:r>
              <a:rPr lang="pl-PL" sz="1600" dirty="0" smtClean="0">
                <a:solidFill>
                  <a:schemeClr val="accent4"/>
                </a:solidFill>
              </a:rPr>
              <a:t>, Nadruki:</a:t>
            </a:r>
            <a:r>
              <a:rPr lang="pl-PL" sz="1600" b="1" dirty="0" smtClean="0">
                <a:solidFill>
                  <a:schemeClr val="accent4"/>
                </a:solidFill>
              </a:rPr>
              <a:t>1</a:t>
            </a:r>
            <a:r>
              <a:rPr lang="pl-PL" sz="1600" dirty="0" smtClean="0">
                <a:solidFill>
                  <a:schemeClr val="accent4"/>
                </a:solidFill>
              </a:rPr>
              <a:t>, Serwis:</a:t>
            </a:r>
            <a:r>
              <a:rPr lang="pl-PL" sz="1600" b="1" dirty="0" smtClean="0">
                <a:solidFill>
                  <a:schemeClr val="accent4"/>
                </a:solidFill>
              </a:rPr>
              <a:t>1</a:t>
            </a:r>
            <a:r>
              <a:rPr lang="pl-PL" sz="1600" dirty="0" smtClean="0">
                <a:solidFill>
                  <a:schemeClr val="accent4"/>
                </a:solidFill>
              </a:rPr>
              <a:t>, Magazyn:</a:t>
            </a:r>
            <a:r>
              <a:rPr lang="pl-PL" sz="1600" b="1" dirty="0" smtClean="0">
                <a:solidFill>
                  <a:schemeClr val="accent4"/>
                </a:solidFill>
              </a:rPr>
              <a:t>1</a:t>
            </a:r>
            <a:r>
              <a:rPr lang="pl-PL" sz="1600" dirty="0" smtClean="0">
                <a:solidFill>
                  <a:schemeClr val="accent4"/>
                </a:solidFill>
              </a:rPr>
              <a:t>, Księgowość: </a:t>
            </a:r>
            <a:r>
              <a:rPr lang="pl-PL" sz="1600" b="1" dirty="0" smtClean="0">
                <a:solidFill>
                  <a:schemeClr val="accent4"/>
                </a:solidFill>
              </a:rPr>
              <a:t>1</a:t>
            </a:r>
          </a:p>
          <a:p>
            <a:pPr algn="ctr" fontAlgn="base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pl-PL" sz="1600" dirty="0" smtClean="0">
                <a:solidFill>
                  <a:schemeClr val="accent4"/>
                </a:solidFill>
              </a:rPr>
              <a:t>+ Wspólnicy: MO + KO</a:t>
            </a:r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103587"/>
            <a:ext cx="9982127" cy="5478516"/>
          </a:xfrm>
        </p:spPr>
        <p:txBody>
          <a:bodyPr>
            <a:normAutofit/>
          </a:bodyPr>
          <a:lstStyle/>
          <a:p>
            <a:r>
              <a:rPr lang="pl-PL" sz="1500" b="1" dirty="0" smtClean="0"/>
              <a:t>Cele: Wzrost sprzedaży o 10% w stosunku do roku 2025, min. 99% realizacji zamówień w potwierdzonym terminie</a:t>
            </a:r>
          </a:p>
          <a:p>
            <a:r>
              <a:rPr lang="pl-PL" sz="1500" dirty="0" smtClean="0"/>
              <a:t>Działania związane z realizacją celu sprzedażowego:</a:t>
            </a:r>
            <a:endParaRPr lang="pl-PL" sz="1500" dirty="0"/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Rozwój kluczowych klientów firmy (kategoria A).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Pozyskanie nowych klientów z potencjałem A, B oraz odzyskanie klientów nieaktywnych.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Poszukiwanie i wprowadzanie nowych rozwiązań u klientów, opartych na ofercie produktowej ETISOFT. </a:t>
            </a:r>
          </a:p>
          <a:p>
            <a:r>
              <a:rPr lang="pl-PL" sz="1500" dirty="0" smtClean="0"/>
              <a:t>Działania </a:t>
            </a:r>
            <a:r>
              <a:rPr lang="pl-PL" sz="1500" dirty="0"/>
              <a:t>związane z realizacją </a:t>
            </a:r>
            <a:r>
              <a:rPr lang="pl-PL" sz="1500" dirty="0" smtClean="0"/>
              <a:t>celu jakościowego:</a:t>
            </a:r>
            <a:endParaRPr lang="pl-PL" sz="1500" dirty="0"/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sz="1500" dirty="0" smtClean="0"/>
              <a:t>Pozostałe działania:</a:t>
            </a:r>
            <a:endParaRPr lang="pl-PL" sz="1500" dirty="0"/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sz="1500" dirty="0">
                <a:solidFill>
                  <a:srgbClr val="4F8FCC"/>
                </a:solidFill>
              </a:rPr>
              <a:t>Monitorowanie </a:t>
            </a:r>
            <a:r>
              <a:rPr lang="pl-PL" sz="1500" dirty="0" smtClean="0">
                <a:solidFill>
                  <a:srgbClr val="4F8FCC"/>
                </a:solidFill>
              </a:rPr>
              <a:t>analiza reklamacji </a:t>
            </a:r>
            <a:r>
              <a:rPr lang="pl-PL" sz="1500" dirty="0">
                <a:solidFill>
                  <a:srgbClr val="4F8FCC"/>
                </a:solidFill>
              </a:rPr>
              <a:t>i zwrotów towarów.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Zapewnienie bezpieczeństwa pracy oraz opieki medycznej MEDICOVER pracownikom.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Doskonalenie obowiązującego systemu zarządzania jakością ISO 9001.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Doskonalenie i  dostosowanie funkcjonujących programów do aktualnych przepisów oraz możliwości i potrzeb firmy oraz modernizacja urządzeń i sprzętu.</a:t>
            </a:r>
          </a:p>
          <a:p>
            <a:pPr lvl="1"/>
            <a:r>
              <a:rPr lang="pl-PL" sz="1500" dirty="0" smtClean="0">
                <a:solidFill>
                  <a:srgbClr val="4F8FCC"/>
                </a:solidFill>
              </a:rPr>
              <a:t>Utrzymanie benefitów i profitów dla pracowników („wczasy pod gruszą”, godzina dla rodziny w piątek, dodatek za dojazdy, dofinansowanie zakupu okularów, nagrody jubileuszowe, premie i spotkania świąteczne, możliwość pracy zdalnej „na wniosek”, wyjazdy integracyjne, dofinasowanie karty </a:t>
            </a:r>
            <a:r>
              <a:rPr lang="pl-PL" sz="1500" dirty="0" err="1" smtClean="0">
                <a:solidFill>
                  <a:srgbClr val="4F8FCC"/>
                </a:solidFill>
              </a:rPr>
              <a:t>Multisport</a:t>
            </a:r>
            <a:r>
              <a:rPr lang="pl-PL" sz="1500" dirty="0" smtClean="0">
                <a:solidFill>
                  <a:srgbClr val="4F8FCC"/>
                </a:solidFill>
              </a:rPr>
              <a:t>, „pizza </a:t>
            </a:r>
            <a:r>
              <a:rPr lang="pl-PL" sz="1500" dirty="0" err="1" smtClean="0">
                <a:solidFill>
                  <a:srgbClr val="4F8FCC"/>
                </a:solidFill>
              </a:rPr>
              <a:t>day</a:t>
            </a:r>
            <a:r>
              <a:rPr lang="pl-PL" sz="1500" dirty="0" smtClean="0">
                <a:solidFill>
                  <a:srgbClr val="4F8FCC"/>
                </a:solidFill>
              </a:rPr>
              <a:t>”., itp.)</a:t>
            </a:r>
            <a:endParaRPr lang="pl-PL" sz="1500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Cele i plany działań na rok 2026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1700</TotalTime>
  <Words>333</Words>
  <Application>Microsoft Office PowerPoint</Application>
  <PresentationFormat>Niestandardowy</PresentationFormat>
  <Paragraphs>55</Paragraphs>
  <Slides>2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SZABLON PREZENTACJI 2021_PL</vt:lpstr>
      <vt:lpstr>ETISOFT KRAKÓW - PODSUMOWANIE DZIAŁALNOŚCI 2025</vt:lpstr>
      <vt:lpstr>Cele i plany działań na rok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234</cp:revision>
  <cp:lastPrinted>2026-01-29T10:52:18Z</cp:lastPrinted>
  <dcterms:created xsi:type="dcterms:W3CDTF">2022-01-11T11:26:57Z</dcterms:created>
  <dcterms:modified xsi:type="dcterms:W3CDTF">2026-02-05T09:55:07Z</dcterms:modified>
</cp:coreProperties>
</file>